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8" r:id="rId2"/>
    <p:sldId id="256" r:id="rId3"/>
    <p:sldId id="263" r:id="rId4"/>
    <p:sldId id="285" r:id="rId5"/>
    <p:sldId id="257" r:id="rId6"/>
    <p:sldId id="284" r:id="rId7"/>
    <p:sldId id="261" r:id="rId8"/>
    <p:sldId id="264" r:id="rId9"/>
    <p:sldId id="259" r:id="rId10"/>
    <p:sldId id="260" r:id="rId11"/>
    <p:sldId id="286" r:id="rId12"/>
    <p:sldId id="277" r:id="rId13"/>
    <p:sldId id="272" r:id="rId14"/>
    <p:sldId id="278" r:id="rId15"/>
    <p:sldId id="262" r:id="rId16"/>
    <p:sldId id="276" r:id="rId17"/>
    <p:sldId id="265" r:id="rId18"/>
    <p:sldId id="271" r:id="rId19"/>
    <p:sldId id="270" r:id="rId20"/>
    <p:sldId id="268" r:id="rId21"/>
    <p:sldId id="273" r:id="rId22"/>
    <p:sldId id="269" r:id="rId23"/>
    <p:sldId id="280" r:id="rId24"/>
    <p:sldId id="274" r:id="rId25"/>
    <p:sldId id="279" r:id="rId26"/>
    <p:sldId id="275" r:id="rId27"/>
    <p:sldId id="287" r:id="rId28"/>
    <p:sldId id="267" r:id="rId29"/>
    <p:sldId id="266" r:id="rId30"/>
    <p:sldId id="281" r:id="rId31"/>
    <p:sldId id="282" r:id="rId32"/>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A. Brewer" initials="SAB" lastIdx="1" clrIdx="0">
    <p:extLst>
      <p:ext uri="{19B8F6BF-5375-455C-9EA6-DF929625EA0E}">
        <p15:presenceInfo xmlns:p15="http://schemas.microsoft.com/office/powerpoint/2012/main" userId="S-1-5-21-3423259999-2524982557-3053647978-3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176"/>
    <a:srgbClr val="005B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67" d="100"/>
          <a:sy n="67" d="100"/>
        </p:scale>
        <p:origin x="536"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91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10T15:27:28.516" idx="1">
    <p:pos x="10" y="10"/>
    <p:text/>
    <p:extLst>
      <p:ext uri="{C676402C-5697-4E1C-873F-D02D1690AC5C}">
        <p15:threadingInfo xmlns:p15="http://schemas.microsoft.com/office/powerpoint/2012/main" timeZoneBias="-66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8A12C6A-1EB0-4414-B633-9A30650262FF}" type="datetimeFigureOut">
              <a:rPr lang="en-AU" smtClean="0"/>
              <a:t>12/10/2018</a:t>
            </a:fld>
            <a:endParaRPr lang="en-AU"/>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91209C56-A241-430B-842C-C4AB129F2C1C}" type="slidenum">
              <a:rPr lang="en-AU" smtClean="0"/>
              <a:t>‹#›</a:t>
            </a:fld>
            <a:endParaRPr lang="en-AU"/>
          </a:p>
        </p:txBody>
      </p:sp>
    </p:spTree>
    <p:extLst>
      <p:ext uri="{BB962C8B-B14F-4D97-AF65-F5344CB8AC3E}">
        <p14:creationId xmlns:p14="http://schemas.microsoft.com/office/powerpoint/2010/main" val="2165518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BB01DCD4-E11C-41DC-AF1A-0EF6F860258A}" type="datetimeFigureOut">
              <a:rPr lang="en-AU" smtClean="0"/>
              <a:t>12/10/2018</a:t>
            </a:fld>
            <a:endParaRPr lang="en-AU"/>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51B70A1F-2C79-45D7-850C-4A53500F0694}" type="slidenum">
              <a:rPr lang="en-AU" smtClean="0"/>
              <a:t>‹#›</a:t>
            </a:fld>
            <a:endParaRPr lang="en-AU"/>
          </a:p>
        </p:txBody>
      </p:sp>
    </p:spTree>
    <p:extLst>
      <p:ext uri="{BB962C8B-B14F-4D97-AF65-F5344CB8AC3E}">
        <p14:creationId xmlns:p14="http://schemas.microsoft.com/office/powerpoint/2010/main" val="29988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Here is something from AD of Brisbane.  Lisa is here, and is happy to show you the resource.  It is written around the four stages of the RCIA process.  It is meant to be worked on in the context of a parish based program.  It will be available as a free download with an accompanying booklet for leaders.  </a:t>
            </a:r>
            <a:endParaRPr lang="en-AU" dirty="0"/>
          </a:p>
        </p:txBody>
      </p:sp>
      <p:sp>
        <p:nvSpPr>
          <p:cNvPr id="4" name="Slide Number Placeholder 3"/>
          <p:cNvSpPr>
            <a:spLocks noGrp="1"/>
          </p:cNvSpPr>
          <p:nvPr>
            <p:ph type="sldNum" sz="quarter" idx="10"/>
          </p:nvPr>
        </p:nvSpPr>
        <p:spPr/>
        <p:txBody>
          <a:bodyPr/>
          <a:lstStyle/>
          <a:p>
            <a:fld id="{51B70A1F-2C79-45D7-850C-4A53500F0694}" type="slidenum">
              <a:rPr lang="en-AU" smtClean="0"/>
              <a:t>15</a:t>
            </a:fld>
            <a:endParaRPr lang="en-AU"/>
          </a:p>
        </p:txBody>
      </p:sp>
    </p:spTree>
    <p:extLst>
      <p:ext uri="{BB962C8B-B14F-4D97-AF65-F5344CB8AC3E}">
        <p14:creationId xmlns:p14="http://schemas.microsoft.com/office/powerpoint/2010/main" val="4233164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a very extensive program and has been developed over many years.  It has been tested by teachers.  Ring Sophy and she can calk you through some of the key issues around initiation for young people.   For example, is it possible to structure this within the academic year, or  use the liturgical model – which is what we usually do.  Flyers in your conference pack.</a:t>
            </a:r>
            <a:endParaRPr lang="en-AU" dirty="0"/>
          </a:p>
        </p:txBody>
      </p:sp>
      <p:sp>
        <p:nvSpPr>
          <p:cNvPr id="4" name="Slide Number Placeholder 3"/>
          <p:cNvSpPr>
            <a:spLocks noGrp="1"/>
          </p:cNvSpPr>
          <p:nvPr>
            <p:ph type="sldNum" sz="quarter" idx="10"/>
          </p:nvPr>
        </p:nvSpPr>
        <p:spPr/>
        <p:txBody>
          <a:bodyPr/>
          <a:lstStyle/>
          <a:p>
            <a:fld id="{51B70A1F-2C79-45D7-850C-4A53500F0694}" type="slidenum">
              <a:rPr lang="en-AU" smtClean="0"/>
              <a:t>16</a:t>
            </a:fld>
            <a:endParaRPr lang="en-AU"/>
          </a:p>
        </p:txBody>
      </p:sp>
    </p:spTree>
    <p:extLst>
      <p:ext uri="{BB962C8B-B14F-4D97-AF65-F5344CB8AC3E}">
        <p14:creationId xmlns:p14="http://schemas.microsoft.com/office/powerpoint/2010/main" val="120635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ABBC0CC-11D6-4BFB-96FF-944F94B877E9}"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10783181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ABBC0CC-11D6-4BFB-96FF-944F94B877E9}"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40604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ABBC0CC-11D6-4BFB-96FF-944F94B877E9}"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255986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ABBC0CC-11D6-4BFB-96FF-944F94B877E9}"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122183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BC0CC-11D6-4BFB-96FF-944F94B877E9}" type="datetimeFigureOut">
              <a:rPr lang="en-AU" smtClean="0"/>
              <a:t>12/10/2018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27113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7ABBC0CC-11D6-4BFB-96FF-944F94B877E9}"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40869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ABBC0CC-11D6-4BFB-96FF-944F94B877E9}" type="datetimeFigureOut">
              <a:rPr lang="en-AU" smtClean="0"/>
              <a:t>12/10/2018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341036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ABBC0CC-11D6-4BFB-96FF-944F94B877E9}" type="datetimeFigureOut">
              <a:rPr lang="en-AU" smtClean="0"/>
              <a:t>12/10/2018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86714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BC0CC-11D6-4BFB-96FF-944F94B877E9}" type="datetimeFigureOut">
              <a:rPr lang="en-AU" smtClean="0"/>
              <a:t>12/10/2018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204619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BC0CC-11D6-4BFB-96FF-944F94B877E9}"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165389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BC0CC-11D6-4BFB-96FF-944F94B877E9}" type="datetimeFigureOut">
              <a:rPr lang="en-AU" smtClean="0"/>
              <a:t>12/10/2018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FC8596-30E9-476A-8A86-F0F82E246E58}" type="slidenum">
              <a:rPr lang="en-AU" smtClean="0"/>
              <a:t>‹#›</a:t>
            </a:fld>
            <a:endParaRPr lang="en-AU"/>
          </a:p>
        </p:txBody>
      </p:sp>
    </p:spTree>
    <p:extLst>
      <p:ext uri="{BB962C8B-B14F-4D97-AF65-F5344CB8AC3E}">
        <p14:creationId xmlns:p14="http://schemas.microsoft.com/office/powerpoint/2010/main" val="372382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BC0CC-11D6-4BFB-96FF-944F94B877E9}" type="datetimeFigureOut">
              <a:rPr lang="en-AU" smtClean="0"/>
              <a:t>12/10/2018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C8596-30E9-476A-8A86-F0F82E246E58}" type="slidenum">
              <a:rPr lang="en-AU" smtClean="0"/>
              <a:t>‹#›</a:t>
            </a:fld>
            <a:endParaRPr lang="en-AU"/>
          </a:p>
        </p:txBody>
      </p:sp>
    </p:spTree>
    <p:extLst>
      <p:ext uri="{BB962C8B-B14F-4D97-AF65-F5344CB8AC3E}">
        <p14:creationId xmlns:p14="http://schemas.microsoft.com/office/powerpoint/2010/main" val="663313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ission@nce.catholic.org.a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vatican.va/archive/ENG0015/_INDEX.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morningstarpublishing.net.au/wp-content/uploads/CWB-CONTENTS-at-25-August-2015.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comments" Target="../comments/comment1.xml"/><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emf"/><Relationship Id="rId11" Type="http://schemas.openxmlformats.org/officeDocument/2006/relationships/image" Target="../media/image15.JPG"/><Relationship Id="rId5" Type="http://schemas.openxmlformats.org/officeDocument/2006/relationships/oleObject" Target="../embeddings/oleObject1.bin"/><Relationship Id="rId10" Type="http://schemas.openxmlformats.org/officeDocument/2006/relationships/image" Target="../media/image14.emf"/><Relationship Id="rId4" Type="http://schemas.openxmlformats.org/officeDocument/2006/relationships/image" Target="../media/image1.jpeg"/><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s://resources@sale.catholic.org.au" TargetMode="External"/><Relationship Id="rId5" Type="http://schemas.openxmlformats.org/officeDocument/2006/relationships/image" Target="../media/image18.JPG"/><Relationship Id="rId4" Type="http://schemas.openxmlformats.org/officeDocument/2006/relationships/image" Target="../media/image1.jpe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youtube.com/watch?v=pSrmS3bxOA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wordonfire.org/" TargetMode="External"/><Relationship Id="rId4" Type="http://schemas.openxmlformats.org/officeDocument/2006/relationships/hyperlink" Target="https://wordonfire.institut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catholic.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nce.catholic.org.a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catholicenquiry.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teamrcia.com/abou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cianetwork.n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litpress.org/Products/4465/Your-Parish-Is-the-Curriculu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usccb.org/beliefs-and-teachings/how-we-teach/catechesis/adult-faith-formation/our-hearts.cfm#88"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usccb.org/beliefs-and-teachings/how-we-teach/catechesis/adult-faith-formation/our-hearts.cf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australia.alpha.org/blog/catholi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6751"/>
            <a:ext cx="9144000" cy="2387600"/>
          </a:xfrm>
        </p:spPr>
        <p:txBody>
          <a:bodyPr/>
          <a:lstStyle/>
          <a:p>
            <a:r>
              <a:rPr lang="en-AU" b="1" dirty="0" smtClean="0">
                <a:solidFill>
                  <a:srgbClr val="005B76"/>
                </a:solidFill>
                <a:latin typeface="AlternateGothic2 BT" panose="020B0608020202050204" pitchFamily="34" charset="0"/>
              </a:rPr>
              <a:t>Resources for Sharing our Faith</a:t>
            </a:r>
            <a:endParaRPr lang="en-AU" b="1" dirty="0">
              <a:solidFill>
                <a:srgbClr val="005B76"/>
              </a:solidFill>
              <a:latin typeface="AlternateGothic2 BT" panose="020B0608020202050204" pitchFamily="34" charset="0"/>
            </a:endParaRPr>
          </a:p>
        </p:txBody>
      </p:sp>
      <p:sp>
        <p:nvSpPr>
          <p:cNvPr id="3" name="Subtitle 2"/>
          <p:cNvSpPr>
            <a:spLocks noGrp="1"/>
          </p:cNvSpPr>
          <p:nvPr>
            <p:ph type="subTitle" idx="1"/>
          </p:nvPr>
        </p:nvSpPr>
        <p:spPr>
          <a:xfrm>
            <a:off x="1524000" y="3437775"/>
            <a:ext cx="9144000" cy="1655762"/>
          </a:xfrm>
        </p:spPr>
        <p:txBody>
          <a:bodyPr>
            <a:normAutofit lnSpcReduction="10000"/>
          </a:bodyPr>
          <a:lstStyle/>
          <a:p>
            <a:r>
              <a:rPr lang="en-AU" b="1" dirty="0" smtClean="0">
                <a:solidFill>
                  <a:schemeClr val="bg2">
                    <a:lumMod val="25000"/>
                  </a:schemeClr>
                </a:solidFill>
              </a:rPr>
              <a:t>National RCIA Conference</a:t>
            </a:r>
          </a:p>
          <a:p>
            <a:r>
              <a:rPr lang="en-AU" b="1" dirty="0" smtClean="0">
                <a:solidFill>
                  <a:schemeClr val="bg2">
                    <a:lumMod val="25000"/>
                  </a:schemeClr>
                </a:solidFill>
              </a:rPr>
              <a:t>Melbourne, 11 – 13 October, 2018</a:t>
            </a:r>
          </a:p>
          <a:p>
            <a:r>
              <a:rPr lang="en-AU" b="1" dirty="0" smtClean="0">
                <a:solidFill>
                  <a:schemeClr val="bg2">
                    <a:lumMod val="25000"/>
                  </a:schemeClr>
                </a:solidFill>
              </a:rPr>
              <a:t>Presenter:  Sharon Brewer, National Centre for Evangelisation</a:t>
            </a:r>
          </a:p>
          <a:p>
            <a:r>
              <a:rPr lang="en-AU" b="1" dirty="0" smtClean="0">
                <a:solidFill>
                  <a:schemeClr val="bg2">
                    <a:lumMod val="25000"/>
                  </a:schemeClr>
                </a:solidFill>
                <a:hlinkClick r:id="rId2"/>
              </a:rPr>
              <a:t>mission@nce.catholic.org.au</a:t>
            </a:r>
            <a:r>
              <a:rPr lang="en-AU" b="1" dirty="0" smtClean="0">
                <a:solidFill>
                  <a:schemeClr val="bg2">
                    <a:lumMod val="25000"/>
                  </a:schemeClr>
                </a:solidFill>
              </a:rPr>
              <a:t> |  0466 013 534</a:t>
            </a:r>
            <a:endParaRPr lang="en-AU" b="1" dirty="0">
              <a:solidFill>
                <a:schemeClr val="bg2">
                  <a:lumMod val="2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75" y="5503100"/>
            <a:ext cx="1755648" cy="1097280"/>
          </a:xfrm>
          <a:prstGeom prst="rect">
            <a:avLst/>
          </a:prstGeom>
        </p:spPr>
      </p:pic>
    </p:spTree>
    <p:extLst>
      <p:ext uri="{BB962C8B-B14F-4D97-AF65-F5344CB8AC3E}">
        <p14:creationId xmlns:p14="http://schemas.microsoft.com/office/powerpoint/2010/main" val="2423941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google image search catechism of the catholic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710" y="491971"/>
            <a:ext cx="5354989" cy="5354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7873" y="491971"/>
            <a:ext cx="4132863" cy="584775"/>
          </a:xfrm>
          <a:prstGeom prst="rect">
            <a:avLst/>
          </a:prstGeom>
        </p:spPr>
        <p:txBody>
          <a:bodyPr wrap="none">
            <a:spAutoFit/>
          </a:bodyPr>
          <a:lstStyle/>
          <a:p>
            <a:pPr lvl="0"/>
            <a:r>
              <a:rPr lang="en-AU" sz="3200" dirty="0">
                <a:solidFill>
                  <a:srgbClr val="005B76"/>
                </a:solidFill>
                <a:latin typeface="AlternateGothic2 BT" panose="020B0608020202050204" pitchFamily="34" charset="0"/>
              </a:rPr>
              <a:t>2.	The Essential Resources</a:t>
            </a:r>
          </a:p>
        </p:txBody>
      </p:sp>
      <p:sp>
        <p:nvSpPr>
          <p:cNvPr id="3" name="TextBox 2"/>
          <p:cNvSpPr txBox="1"/>
          <p:nvPr/>
        </p:nvSpPr>
        <p:spPr>
          <a:xfrm>
            <a:off x="777514" y="1960211"/>
            <a:ext cx="4133964" cy="923330"/>
          </a:xfrm>
          <a:prstGeom prst="rect">
            <a:avLst/>
          </a:prstGeom>
          <a:noFill/>
        </p:spPr>
        <p:txBody>
          <a:bodyPr wrap="square" rtlCol="0">
            <a:spAutoFit/>
          </a:bodyPr>
          <a:lstStyle/>
          <a:p>
            <a:r>
              <a:rPr lang="en-AU"/>
              <a:t>Or get it </a:t>
            </a:r>
            <a:r>
              <a:rPr lang="en-AU" smtClean="0"/>
              <a:t>online free:  </a:t>
            </a:r>
            <a:r>
              <a:rPr lang="en-AU">
                <a:hlinkClick r:id="rId4"/>
              </a:rPr>
              <a:t>http://www.vatican.va/archive/ENG0015/_INDEX.HTM</a:t>
            </a:r>
            <a:endParaRPr lang="en-AU"/>
          </a:p>
        </p:txBody>
      </p:sp>
    </p:spTree>
    <p:extLst>
      <p:ext uri="{BB962C8B-B14F-4D97-AF65-F5344CB8AC3E}">
        <p14:creationId xmlns:p14="http://schemas.microsoft.com/office/powerpoint/2010/main" val="408575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27873" y="491971"/>
            <a:ext cx="4132863" cy="584775"/>
          </a:xfrm>
          <a:prstGeom prst="rect">
            <a:avLst/>
          </a:prstGeom>
        </p:spPr>
        <p:txBody>
          <a:bodyPr wrap="none">
            <a:spAutoFit/>
          </a:bodyPr>
          <a:lstStyle/>
          <a:p>
            <a:pPr lvl="0"/>
            <a:r>
              <a:rPr lang="en-AU" sz="3200" dirty="0">
                <a:solidFill>
                  <a:srgbClr val="005B76"/>
                </a:solidFill>
                <a:latin typeface="AlternateGothic2 BT" panose="020B0608020202050204" pitchFamily="34" charset="0"/>
              </a:rPr>
              <a:t>2.	The Essential Resources</a:t>
            </a:r>
          </a:p>
        </p:txBody>
      </p:sp>
      <p:pic>
        <p:nvPicPr>
          <p:cNvPr id="3" name="Picture 2"/>
          <p:cNvPicPr>
            <a:picLocks noChangeAspect="1"/>
          </p:cNvPicPr>
          <p:nvPr/>
        </p:nvPicPr>
        <p:blipFill>
          <a:blip r:embed="rId3"/>
          <a:stretch>
            <a:fillRect/>
          </a:stretch>
        </p:blipFill>
        <p:spPr>
          <a:xfrm>
            <a:off x="5818162" y="1653586"/>
            <a:ext cx="5850144" cy="3187803"/>
          </a:xfrm>
          <a:prstGeom prst="rect">
            <a:avLst/>
          </a:prstGeom>
        </p:spPr>
      </p:pic>
      <p:sp>
        <p:nvSpPr>
          <p:cNvPr id="5" name="Rectangle 4"/>
          <p:cNvSpPr/>
          <p:nvPr/>
        </p:nvSpPr>
        <p:spPr>
          <a:xfrm>
            <a:off x="222669" y="2112337"/>
            <a:ext cx="6096000" cy="1477328"/>
          </a:xfrm>
          <a:prstGeom prst="rect">
            <a:avLst/>
          </a:prstGeom>
        </p:spPr>
        <p:txBody>
          <a:bodyPr>
            <a:spAutoFit/>
          </a:bodyPr>
          <a:lstStyle/>
          <a:p>
            <a:r>
              <a:rPr lang="en-AU" smtClean="0"/>
              <a:t>Suggestions for all the Stages – hymns and responses.</a:t>
            </a:r>
          </a:p>
          <a:p>
            <a:r>
              <a:rPr lang="en-AU" smtClean="0"/>
              <a:t>This link will give you an overview of what’s in this book:</a:t>
            </a:r>
          </a:p>
          <a:p>
            <a:endParaRPr lang="en-AU"/>
          </a:p>
          <a:p>
            <a:r>
              <a:rPr lang="en-AU" smtClean="0">
                <a:hlinkClick r:id="rId4"/>
              </a:rPr>
              <a:t>http</a:t>
            </a:r>
            <a:r>
              <a:rPr lang="en-AU">
                <a:hlinkClick r:id="rId4"/>
              </a:rPr>
              <a:t>://morningstarpublishing.net.au/wp-content/uploads/CWB-CONTENTS-at-25-August-2015.pdf</a:t>
            </a:r>
            <a:endParaRPr lang="en-AU"/>
          </a:p>
        </p:txBody>
      </p:sp>
    </p:spTree>
    <p:extLst>
      <p:ext uri="{BB962C8B-B14F-4D97-AF65-F5344CB8AC3E}">
        <p14:creationId xmlns:p14="http://schemas.microsoft.com/office/powerpoint/2010/main" val="815862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TextBox 2"/>
          <p:cNvSpPr txBox="1"/>
          <p:nvPr/>
        </p:nvSpPr>
        <p:spPr>
          <a:xfrm>
            <a:off x="1133418" y="914400"/>
            <a:ext cx="10512861" cy="4524315"/>
          </a:xfrm>
          <a:prstGeom prst="rect">
            <a:avLst/>
          </a:prstGeom>
          <a:noFill/>
        </p:spPr>
        <p:txBody>
          <a:bodyPr wrap="square" rtlCol="0">
            <a:spAutoFit/>
          </a:bodyPr>
          <a:lstStyle/>
          <a:p>
            <a:pPr marL="342900" indent="-342900">
              <a:buAutoNum type="arabicPeriod"/>
            </a:pPr>
            <a:r>
              <a:rPr lang="en-AU" sz="2400" b="1" dirty="0" smtClean="0"/>
              <a:t>Invitations</a:t>
            </a:r>
            <a:r>
              <a:rPr lang="en-AU" sz="2400" dirty="0" smtClean="0"/>
              <a:t> – where are you inviting people to learn more about their faith or ‘come and see’ about the Catholic faith (schools, libraries, community centres, and the church).  What resources are you putting into your ‘parish evangelisers’ hands so that they can easily invite others to come along, or even to simply ‘have a chat’ about the faith. (1 Peter 3:15 – </a:t>
            </a:r>
            <a:r>
              <a:rPr lang="en-AU" sz="2400" i="1" dirty="0" smtClean="0"/>
              <a:t>Always be ready </a:t>
            </a:r>
            <a:r>
              <a:rPr lang="en-AU" sz="2400" dirty="0" smtClean="0"/>
              <a:t>….)</a:t>
            </a:r>
          </a:p>
          <a:p>
            <a:pPr marL="342900" indent="-342900">
              <a:buAutoNum type="arabicPeriod"/>
            </a:pPr>
            <a:r>
              <a:rPr lang="en-AU" sz="2400" b="1" dirty="0" smtClean="0"/>
              <a:t>Registration form </a:t>
            </a:r>
            <a:r>
              <a:rPr lang="en-AU" sz="2400" dirty="0" smtClean="0"/>
              <a:t>that asks about baptism and marriage (including previous marriages, divorce, annulment </a:t>
            </a:r>
            <a:r>
              <a:rPr lang="en-AU" sz="2400" dirty="0" err="1" smtClean="0"/>
              <a:t>etc</a:t>
            </a:r>
            <a:r>
              <a:rPr lang="en-AU" sz="2400" dirty="0" smtClean="0"/>
              <a:t>) and the best way to make contact with them.</a:t>
            </a:r>
          </a:p>
          <a:p>
            <a:pPr marL="342900" indent="-342900">
              <a:buAutoNum type="arabicPeriod"/>
            </a:pPr>
            <a:r>
              <a:rPr lang="en-AU" sz="2400" b="1" dirty="0" smtClean="0"/>
              <a:t>Key dates for the process</a:t>
            </a:r>
            <a:r>
              <a:rPr lang="en-AU" sz="2400" dirty="0" smtClean="0"/>
              <a:t>.  If you plan to go to the Cathedral for the Rite of Election make sure they know this – especially if it involves lengthy travel.</a:t>
            </a:r>
          </a:p>
          <a:p>
            <a:pPr marL="342900" indent="-342900">
              <a:buAutoNum type="arabicPeriod"/>
            </a:pPr>
            <a:r>
              <a:rPr lang="en-AU" sz="2400" b="1" dirty="0" smtClean="0"/>
              <a:t>Info about God parents </a:t>
            </a:r>
            <a:r>
              <a:rPr lang="en-AU" sz="2400" dirty="0" smtClean="0"/>
              <a:t>– they should know early on that this will be a requirement and they should give some thought to this.</a:t>
            </a:r>
          </a:p>
          <a:p>
            <a:pPr marL="342900" indent="-342900">
              <a:buAutoNum type="arabicPeriod"/>
            </a:pPr>
            <a:r>
              <a:rPr lang="en-AU" sz="2400" dirty="0" smtClean="0"/>
              <a:t>Who should they ring if they have </a:t>
            </a:r>
            <a:r>
              <a:rPr lang="en-AU" sz="2400" b="1" dirty="0" smtClean="0"/>
              <a:t>questions</a:t>
            </a:r>
            <a:r>
              <a:rPr lang="en-AU" sz="2400" dirty="0" smtClean="0"/>
              <a:t> along the way.</a:t>
            </a:r>
            <a:endParaRPr lang="en-AU" sz="2400" dirty="0"/>
          </a:p>
        </p:txBody>
      </p:sp>
      <p:sp>
        <p:nvSpPr>
          <p:cNvPr id="5" name="Rectangle 4"/>
          <p:cNvSpPr/>
          <p:nvPr/>
        </p:nvSpPr>
        <p:spPr>
          <a:xfrm>
            <a:off x="521085" y="285821"/>
            <a:ext cx="4777270"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3.	The </a:t>
            </a:r>
            <a:r>
              <a:rPr lang="en-AU" sz="3200" dirty="0">
                <a:solidFill>
                  <a:srgbClr val="005B76"/>
                </a:solidFill>
                <a:latin typeface="AlternateGothic2 BT" panose="020B0608020202050204" pitchFamily="34" charset="0"/>
              </a:rPr>
              <a:t>essential documentation </a:t>
            </a:r>
          </a:p>
        </p:txBody>
      </p:sp>
    </p:spTree>
    <p:extLst>
      <p:ext uri="{BB962C8B-B14F-4D97-AF65-F5344CB8AC3E}">
        <p14:creationId xmlns:p14="http://schemas.microsoft.com/office/powerpoint/2010/main" val="32821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3066251" y="1319583"/>
            <a:ext cx="2850959" cy="4101112"/>
          </a:xfrm>
          <a:prstGeom prst="rect">
            <a:avLst/>
          </a:prstGeom>
        </p:spPr>
      </p:pic>
      <p:sp>
        <p:nvSpPr>
          <p:cNvPr id="5" name="TextBox 4"/>
          <p:cNvSpPr txBox="1"/>
          <p:nvPr/>
        </p:nvSpPr>
        <p:spPr>
          <a:xfrm>
            <a:off x="6707425" y="1248402"/>
            <a:ext cx="3821864" cy="646331"/>
          </a:xfrm>
          <a:prstGeom prst="rect">
            <a:avLst/>
          </a:prstGeom>
          <a:noFill/>
        </p:spPr>
        <p:txBody>
          <a:bodyPr wrap="square" rtlCol="0">
            <a:spAutoFit/>
          </a:bodyPr>
          <a:lstStyle/>
          <a:p>
            <a:r>
              <a:rPr lang="en-AU" dirty="0" smtClean="0"/>
              <a:t>From Evangelise Brisbane</a:t>
            </a:r>
          </a:p>
          <a:p>
            <a:r>
              <a:rPr lang="en-AU" dirty="0" smtClean="0"/>
              <a:t>$20.90 (Multiple copies cheaper)</a:t>
            </a:r>
            <a:endParaRPr lang="en-AU" dirty="0"/>
          </a:p>
        </p:txBody>
      </p:sp>
      <p:sp>
        <p:nvSpPr>
          <p:cNvPr id="7" name="Rectangle 6"/>
          <p:cNvSpPr/>
          <p:nvPr/>
        </p:nvSpPr>
        <p:spPr>
          <a:xfrm>
            <a:off x="460375" y="256527"/>
            <a:ext cx="2284600"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4.	Programs</a:t>
            </a:r>
            <a:endParaRPr lang="en-AU" sz="3200" dirty="0">
              <a:solidFill>
                <a:srgbClr val="005B76"/>
              </a:solidFill>
              <a:latin typeface="AlternateGothic2 BT" panose="020B0608020202050204" pitchFamily="34" charset="0"/>
            </a:endParaRPr>
          </a:p>
        </p:txBody>
      </p:sp>
    </p:spTree>
    <p:extLst>
      <p:ext uri="{BB962C8B-B14F-4D97-AF65-F5344CB8AC3E}">
        <p14:creationId xmlns:p14="http://schemas.microsoft.com/office/powerpoint/2010/main" val="1188704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372" y="1023909"/>
            <a:ext cx="2518829" cy="3521903"/>
          </a:xfrm>
          <a:prstGeom prst="rect">
            <a:avLst/>
          </a:prstGeom>
        </p:spPr>
      </p:pic>
      <p:pic>
        <p:nvPicPr>
          <p:cNvPr id="5" name="Picture 4"/>
          <p:cNvPicPr>
            <a:picLocks noChangeAspect="1"/>
          </p:cNvPicPr>
          <p:nvPr/>
        </p:nvPicPr>
        <p:blipFill>
          <a:blip r:embed="rId4"/>
          <a:stretch>
            <a:fillRect/>
          </a:stretch>
        </p:blipFill>
        <p:spPr>
          <a:xfrm>
            <a:off x="5946073" y="479535"/>
            <a:ext cx="4409245" cy="4164549"/>
          </a:xfrm>
          <a:prstGeom prst="rect">
            <a:avLst/>
          </a:prstGeom>
        </p:spPr>
      </p:pic>
      <p:sp>
        <p:nvSpPr>
          <p:cNvPr id="7" name="TextBox 6"/>
          <p:cNvSpPr txBox="1"/>
          <p:nvPr/>
        </p:nvSpPr>
        <p:spPr>
          <a:xfrm>
            <a:off x="1363385" y="4758783"/>
            <a:ext cx="3383827" cy="923330"/>
          </a:xfrm>
          <a:prstGeom prst="rect">
            <a:avLst/>
          </a:prstGeom>
          <a:noFill/>
        </p:spPr>
        <p:txBody>
          <a:bodyPr wrap="square" rtlCol="0">
            <a:spAutoFit/>
          </a:bodyPr>
          <a:lstStyle/>
          <a:p>
            <a:r>
              <a:rPr lang="en-AU" dirty="0" smtClean="0"/>
              <a:t>Audio Only – From the Catholic Enquiry Centre and available from ACBC Online Store - $22 plus P&amp;H</a:t>
            </a:r>
            <a:endParaRPr lang="en-AU" dirty="0"/>
          </a:p>
        </p:txBody>
      </p:sp>
      <p:sp>
        <p:nvSpPr>
          <p:cNvPr id="8" name="TextBox 7"/>
          <p:cNvSpPr txBox="1"/>
          <p:nvPr/>
        </p:nvSpPr>
        <p:spPr>
          <a:xfrm>
            <a:off x="6028469" y="4944331"/>
            <a:ext cx="4073735" cy="923330"/>
          </a:xfrm>
          <a:prstGeom prst="rect">
            <a:avLst/>
          </a:prstGeom>
          <a:noFill/>
        </p:spPr>
        <p:txBody>
          <a:bodyPr wrap="square" rtlCol="0">
            <a:spAutoFit/>
          </a:bodyPr>
          <a:lstStyle/>
          <a:p>
            <a:r>
              <a:rPr lang="en-AU" dirty="0" smtClean="0"/>
              <a:t>Looks a little dated, but still very popular.  Free downloads from Catholic Enquiry Centre – 18 weeks.</a:t>
            </a:r>
            <a:endParaRPr lang="en-AU" dirty="0"/>
          </a:p>
        </p:txBody>
      </p:sp>
      <p:sp>
        <p:nvSpPr>
          <p:cNvPr id="9" name="Rectangle 8"/>
          <p:cNvSpPr/>
          <p:nvPr/>
        </p:nvSpPr>
        <p:spPr>
          <a:xfrm>
            <a:off x="460375" y="364837"/>
            <a:ext cx="2284600" cy="584775"/>
          </a:xfrm>
          <a:prstGeom prst="rect">
            <a:avLst/>
          </a:prstGeom>
        </p:spPr>
        <p:txBody>
          <a:bodyPr wrap="none">
            <a:spAutoFit/>
          </a:bodyPr>
          <a:lstStyle/>
          <a:p>
            <a:pPr lvl="0"/>
            <a:r>
              <a:rPr lang="en-AU" sz="3200" dirty="0">
                <a:solidFill>
                  <a:srgbClr val="005B76"/>
                </a:solidFill>
                <a:latin typeface="AlternateGothic2 BT" panose="020B0608020202050204" pitchFamily="34" charset="0"/>
              </a:rPr>
              <a:t>4.	Programs</a:t>
            </a:r>
          </a:p>
        </p:txBody>
      </p:sp>
    </p:spTree>
    <p:extLst>
      <p:ext uri="{BB962C8B-B14F-4D97-AF65-F5344CB8AC3E}">
        <p14:creationId xmlns:p14="http://schemas.microsoft.com/office/powerpoint/2010/main" val="4210097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graphicFrame>
        <p:nvGraphicFramePr>
          <p:cNvPr id="2" name="Object 1"/>
          <p:cNvGraphicFramePr>
            <a:graphicFrameLocks noChangeAspect="1"/>
          </p:cNvGraphicFramePr>
          <p:nvPr>
            <p:extLst>
              <p:ext uri="{D42A27DB-BD31-4B8C-83A1-F6EECF244321}">
                <p14:modId xmlns:p14="http://schemas.microsoft.com/office/powerpoint/2010/main" val="2696709422"/>
              </p:ext>
            </p:extLst>
          </p:nvPr>
        </p:nvGraphicFramePr>
        <p:xfrm>
          <a:off x="8839249" y="1710416"/>
          <a:ext cx="2109679" cy="2730173"/>
        </p:xfrm>
        <a:graphic>
          <a:graphicData uri="http://schemas.openxmlformats.org/presentationml/2006/ole">
            <mc:AlternateContent xmlns:mc="http://schemas.openxmlformats.org/markup-compatibility/2006">
              <mc:Choice xmlns:v="urn:schemas-microsoft-com:vml" Requires="v">
                <p:oleObj spid="_x0000_s5206" name="Acrobat Document" r:id="rId5" imgW="3886096" imgH="5029200" progId="AcroExch.Document.DC">
                  <p:embed/>
                </p:oleObj>
              </mc:Choice>
              <mc:Fallback>
                <p:oleObj name="Acrobat Document" r:id="rId5" imgW="3886096" imgH="5029200" progId="AcroExch.Document.DC">
                  <p:embed/>
                  <p:pic>
                    <p:nvPicPr>
                      <p:cNvPr id="0" name=""/>
                      <p:cNvPicPr/>
                      <p:nvPr/>
                    </p:nvPicPr>
                    <p:blipFill>
                      <a:blip r:embed="rId6"/>
                      <a:stretch>
                        <a:fillRect/>
                      </a:stretch>
                    </p:blipFill>
                    <p:spPr>
                      <a:xfrm>
                        <a:off x="8839249" y="1710416"/>
                        <a:ext cx="2109679" cy="273017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56148778"/>
              </p:ext>
            </p:extLst>
          </p:nvPr>
        </p:nvGraphicFramePr>
        <p:xfrm>
          <a:off x="7023357" y="120845"/>
          <a:ext cx="2193583" cy="3104196"/>
        </p:xfrm>
        <a:graphic>
          <a:graphicData uri="http://schemas.openxmlformats.org/presentationml/2006/ole">
            <mc:AlternateContent xmlns:mc="http://schemas.openxmlformats.org/markup-compatibility/2006">
              <mc:Choice xmlns:v="urn:schemas-microsoft-com:vml" Requires="v">
                <p:oleObj spid="_x0000_s5207" name="Acrobat Document" r:id="rId7" imgW="3777861" imgH="5346331" progId="AcroExch.Document.DC">
                  <p:embed/>
                </p:oleObj>
              </mc:Choice>
              <mc:Fallback>
                <p:oleObj name="Acrobat Document" r:id="rId7" imgW="3777861" imgH="5346331" progId="AcroExch.Document.DC">
                  <p:embed/>
                  <p:pic>
                    <p:nvPicPr>
                      <p:cNvPr id="0" name=""/>
                      <p:cNvPicPr/>
                      <p:nvPr/>
                    </p:nvPicPr>
                    <p:blipFill>
                      <a:blip r:embed="rId8"/>
                      <a:stretch>
                        <a:fillRect/>
                      </a:stretch>
                    </p:blipFill>
                    <p:spPr>
                      <a:xfrm>
                        <a:off x="7023357" y="120845"/>
                        <a:ext cx="2193583" cy="3104196"/>
                      </a:xfrm>
                      <a:prstGeom prst="rect">
                        <a:avLst/>
                      </a:prstGeom>
                    </p:spPr>
                  </p:pic>
                </p:oleObj>
              </mc:Fallback>
            </mc:AlternateContent>
          </a:graphicData>
        </a:graphic>
      </p:graphicFrame>
      <p:sp>
        <p:nvSpPr>
          <p:cNvPr id="7" name="TextBox 6"/>
          <p:cNvSpPr txBox="1"/>
          <p:nvPr/>
        </p:nvSpPr>
        <p:spPr>
          <a:xfrm>
            <a:off x="465413" y="2676072"/>
            <a:ext cx="1680963" cy="369332"/>
          </a:xfrm>
          <a:prstGeom prst="rect">
            <a:avLst/>
          </a:prstGeom>
          <a:noFill/>
        </p:spPr>
        <p:txBody>
          <a:bodyPr wrap="square" rtlCol="0">
            <a:spAutoFit/>
          </a:bodyPr>
          <a:lstStyle/>
          <a:p>
            <a:r>
              <a:rPr lang="en-AU" b="1" dirty="0" smtClean="0"/>
              <a:t>For 9 – 12 years</a:t>
            </a:r>
            <a:endParaRPr lang="en-AU" b="1" dirty="0"/>
          </a:p>
        </p:txBody>
      </p:sp>
      <p:graphicFrame>
        <p:nvGraphicFramePr>
          <p:cNvPr id="8" name="Object 7"/>
          <p:cNvGraphicFramePr>
            <a:graphicFrameLocks noChangeAspect="1"/>
          </p:cNvGraphicFramePr>
          <p:nvPr>
            <p:extLst>
              <p:ext uri="{D42A27DB-BD31-4B8C-83A1-F6EECF244321}">
                <p14:modId xmlns:p14="http://schemas.microsoft.com/office/powerpoint/2010/main" val="2859084993"/>
              </p:ext>
            </p:extLst>
          </p:nvPr>
        </p:nvGraphicFramePr>
        <p:xfrm>
          <a:off x="2238386" y="1067936"/>
          <a:ext cx="3778250" cy="2673350"/>
        </p:xfrm>
        <a:graphic>
          <a:graphicData uri="http://schemas.openxmlformats.org/presentationml/2006/ole">
            <mc:AlternateContent xmlns:mc="http://schemas.openxmlformats.org/markup-compatibility/2006">
              <mc:Choice xmlns:v="urn:schemas-microsoft-com:vml" Requires="v">
                <p:oleObj spid="_x0000_s5208" name="Acrobat Document" r:id="rId9" imgW="3777861" imgH="2672957" progId="AcroExch.Document.DC">
                  <p:embed/>
                </p:oleObj>
              </mc:Choice>
              <mc:Fallback>
                <p:oleObj name="Acrobat Document" r:id="rId9" imgW="3777861" imgH="2672957" progId="AcroExch.Document.DC">
                  <p:embed/>
                  <p:pic>
                    <p:nvPicPr>
                      <p:cNvPr id="0" name=""/>
                      <p:cNvPicPr/>
                      <p:nvPr/>
                    </p:nvPicPr>
                    <p:blipFill>
                      <a:blip r:embed="rId10"/>
                      <a:stretch>
                        <a:fillRect/>
                      </a:stretch>
                    </p:blipFill>
                    <p:spPr>
                      <a:xfrm>
                        <a:off x="2238386" y="1067936"/>
                        <a:ext cx="3778250" cy="2673350"/>
                      </a:xfrm>
                      <a:prstGeom prst="rect">
                        <a:avLst/>
                      </a:prstGeom>
                    </p:spPr>
                  </p:pic>
                </p:oleObj>
              </mc:Fallback>
            </mc:AlternateContent>
          </a:graphicData>
        </a:graphic>
      </p:graphicFrame>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1775" y="3751832"/>
            <a:ext cx="3734861" cy="2368578"/>
          </a:xfrm>
          <a:prstGeom prst="rect">
            <a:avLst/>
          </a:prstGeom>
        </p:spPr>
      </p:pic>
      <p:sp>
        <p:nvSpPr>
          <p:cNvPr id="5" name="Rectangle 4"/>
          <p:cNvSpPr/>
          <p:nvPr/>
        </p:nvSpPr>
        <p:spPr>
          <a:xfrm>
            <a:off x="234737" y="314214"/>
            <a:ext cx="3913251"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5.	Ideas </a:t>
            </a:r>
            <a:r>
              <a:rPr lang="en-AU" sz="3200" dirty="0">
                <a:solidFill>
                  <a:srgbClr val="005B76"/>
                </a:solidFill>
                <a:latin typeface="AlternateGothic2 BT" panose="020B0608020202050204" pitchFamily="34" charset="0"/>
              </a:rPr>
              <a:t>for young people</a:t>
            </a:r>
          </a:p>
        </p:txBody>
      </p:sp>
      <p:sp>
        <p:nvSpPr>
          <p:cNvPr id="11" name="TextBox 10"/>
          <p:cNvSpPr txBox="1"/>
          <p:nvPr/>
        </p:nvSpPr>
        <p:spPr>
          <a:xfrm>
            <a:off x="9254506" y="792099"/>
            <a:ext cx="1938309" cy="369332"/>
          </a:xfrm>
          <a:prstGeom prst="rect">
            <a:avLst/>
          </a:prstGeom>
          <a:noFill/>
        </p:spPr>
        <p:txBody>
          <a:bodyPr wrap="square" rtlCol="0">
            <a:spAutoFit/>
          </a:bodyPr>
          <a:lstStyle/>
          <a:p>
            <a:r>
              <a:rPr lang="en-AU" b="1" dirty="0" smtClean="0"/>
              <a:t>For 13 – 16 years</a:t>
            </a:r>
            <a:endParaRPr lang="en-AU" b="1" dirty="0"/>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6310" y="4467660"/>
            <a:ext cx="2342939" cy="1653605"/>
          </a:xfrm>
          <a:prstGeom prst="rect">
            <a:avLst/>
          </a:prstGeom>
        </p:spPr>
      </p:pic>
      <p:sp>
        <p:nvSpPr>
          <p:cNvPr id="13" name="TextBox 12"/>
          <p:cNvSpPr txBox="1"/>
          <p:nvPr/>
        </p:nvSpPr>
        <p:spPr>
          <a:xfrm>
            <a:off x="8839249" y="5502005"/>
            <a:ext cx="2469428" cy="646331"/>
          </a:xfrm>
          <a:prstGeom prst="rect">
            <a:avLst/>
          </a:prstGeom>
          <a:noFill/>
        </p:spPr>
        <p:txBody>
          <a:bodyPr wrap="square" rtlCol="0">
            <a:spAutoFit/>
          </a:bodyPr>
          <a:lstStyle/>
          <a:p>
            <a:r>
              <a:rPr lang="en-AU" b="1" dirty="0" smtClean="0"/>
              <a:t>Lisa McKerr is here at the Conference</a:t>
            </a:r>
            <a:endParaRPr lang="en-AU" b="1" dirty="0"/>
          </a:p>
        </p:txBody>
      </p:sp>
    </p:spTree>
    <p:extLst>
      <p:ext uri="{BB962C8B-B14F-4D97-AF65-F5344CB8AC3E}">
        <p14:creationId xmlns:p14="http://schemas.microsoft.com/office/powerpoint/2010/main" val="1876144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443" y="304781"/>
            <a:ext cx="4888320" cy="5850192"/>
          </a:xfrm>
          <a:prstGeom prst="rect">
            <a:avLst/>
          </a:prstGeom>
        </p:spPr>
      </p:pic>
      <p:sp>
        <p:nvSpPr>
          <p:cNvPr id="7" name="TextBox 6"/>
          <p:cNvSpPr txBox="1"/>
          <p:nvPr/>
        </p:nvSpPr>
        <p:spPr>
          <a:xfrm>
            <a:off x="184154" y="2206446"/>
            <a:ext cx="2910321" cy="2585323"/>
          </a:xfrm>
          <a:prstGeom prst="rect">
            <a:avLst/>
          </a:prstGeom>
          <a:noFill/>
        </p:spPr>
        <p:txBody>
          <a:bodyPr wrap="square" rtlCol="0">
            <a:spAutoFit/>
          </a:bodyPr>
          <a:lstStyle/>
          <a:p>
            <a:r>
              <a:rPr lang="en-AU" dirty="0" smtClean="0"/>
              <a:t>Sale Diocese, Australia</a:t>
            </a:r>
          </a:p>
          <a:p>
            <a:r>
              <a:rPr lang="en-AU" dirty="0" smtClean="0"/>
              <a:t>Downloadable Digit Resource $AUD50</a:t>
            </a:r>
          </a:p>
          <a:p>
            <a:r>
              <a:rPr lang="en-AU" dirty="0" smtClean="0"/>
              <a:t>View sample </a:t>
            </a:r>
            <a:r>
              <a:rPr lang="en-AU" dirty="0" smtClean="0">
                <a:hlinkClick r:id="rId6"/>
              </a:rPr>
              <a:t>https://resources@sale.catholic.org.au</a:t>
            </a:r>
            <a:endParaRPr lang="en-AU" dirty="0" smtClean="0"/>
          </a:p>
          <a:p>
            <a:r>
              <a:rPr lang="en-AU" dirty="0" smtClean="0"/>
              <a:t>Sophy Morley 03 5622 6677</a:t>
            </a:r>
          </a:p>
          <a:p>
            <a:r>
              <a:rPr lang="en-AU" dirty="0" smtClean="0"/>
              <a:t>(Flyer in your conference bag)</a:t>
            </a:r>
            <a:endParaRPr lang="en-AU" dirty="0"/>
          </a:p>
        </p:txBody>
      </p:sp>
      <p:graphicFrame>
        <p:nvGraphicFramePr>
          <p:cNvPr id="8" name="Object 7"/>
          <p:cNvGraphicFramePr>
            <a:graphicFrameLocks noChangeAspect="1"/>
          </p:cNvGraphicFramePr>
          <p:nvPr>
            <p:extLst>
              <p:ext uri="{D42A27DB-BD31-4B8C-83A1-F6EECF244321}">
                <p14:modId xmlns:p14="http://schemas.microsoft.com/office/powerpoint/2010/main" val="1053199882"/>
              </p:ext>
            </p:extLst>
          </p:nvPr>
        </p:nvGraphicFramePr>
        <p:xfrm>
          <a:off x="3449533" y="1085648"/>
          <a:ext cx="3433107" cy="4855864"/>
        </p:xfrm>
        <a:graphic>
          <a:graphicData uri="http://schemas.openxmlformats.org/presentationml/2006/ole">
            <mc:AlternateContent xmlns:mc="http://schemas.openxmlformats.org/markup-compatibility/2006">
              <mc:Choice xmlns:v="urn:schemas-microsoft-com:vml" Requires="v">
                <p:oleObj spid="_x0000_s11290" name="Acrobat Document" r:id="rId7" imgW="28130344" imgH="39782635" progId="AcroExch.Document.DC">
                  <p:embed/>
                </p:oleObj>
              </mc:Choice>
              <mc:Fallback>
                <p:oleObj name="Acrobat Document" r:id="rId7" imgW="28130344" imgH="39782635" progId="AcroExch.Document.DC">
                  <p:embed/>
                  <p:pic>
                    <p:nvPicPr>
                      <p:cNvPr id="0" name=""/>
                      <p:cNvPicPr/>
                      <p:nvPr/>
                    </p:nvPicPr>
                    <p:blipFill>
                      <a:blip r:embed="rId8"/>
                      <a:stretch>
                        <a:fillRect/>
                      </a:stretch>
                    </p:blipFill>
                    <p:spPr>
                      <a:xfrm>
                        <a:off x="3449533" y="1085648"/>
                        <a:ext cx="3433107" cy="4855864"/>
                      </a:xfrm>
                      <a:prstGeom prst="rect">
                        <a:avLst/>
                      </a:prstGeom>
                    </p:spPr>
                  </p:pic>
                </p:oleObj>
              </mc:Fallback>
            </mc:AlternateContent>
          </a:graphicData>
        </a:graphic>
      </p:graphicFrame>
      <p:pic>
        <p:nvPicPr>
          <p:cNvPr id="5" name="Picture 4"/>
          <p:cNvPicPr>
            <a:picLocks noChangeAspect="1"/>
          </p:cNvPicPr>
          <p:nvPr/>
        </p:nvPicPr>
        <p:blipFill>
          <a:blip r:embed="rId9"/>
          <a:stretch>
            <a:fillRect/>
          </a:stretch>
        </p:blipFill>
        <p:spPr>
          <a:xfrm>
            <a:off x="59519" y="160338"/>
            <a:ext cx="4188315" cy="859611"/>
          </a:xfrm>
          <a:prstGeom prst="rect">
            <a:avLst/>
          </a:prstGeom>
        </p:spPr>
      </p:pic>
    </p:spTree>
    <p:extLst>
      <p:ext uri="{BB962C8B-B14F-4D97-AF65-F5344CB8AC3E}">
        <p14:creationId xmlns:p14="http://schemas.microsoft.com/office/powerpoint/2010/main" val="3788836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68" y="1693153"/>
            <a:ext cx="2287051" cy="34305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0" name="AutoShape 12" descr="Image result for image youca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7182" name="Picture 14" descr="Image result for image youc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051" y="383918"/>
            <a:ext cx="2609715" cy="352920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6" descr="Image result for image youca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18" descr="Image result for image youca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3" name="AutoShape 20" descr="Image result for image youca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4" name="AutoShape 22" descr="Related imag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p:cNvPicPr>
            <a:picLocks noChangeAspect="1"/>
          </p:cNvPicPr>
          <p:nvPr/>
        </p:nvPicPr>
        <p:blipFill>
          <a:blip r:embed="rId5"/>
          <a:stretch>
            <a:fillRect/>
          </a:stretch>
        </p:blipFill>
        <p:spPr>
          <a:xfrm>
            <a:off x="6644690" y="1963006"/>
            <a:ext cx="3555106" cy="3783416"/>
          </a:xfrm>
          <a:prstGeom prst="rect">
            <a:avLst/>
          </a:prstGeom>
        </p:spPr>
      </p:pic>
      <p:sp>
        <p:nvSpPr>
          <p:cNvPr id="16" name="TextBox 15"/>
          <p:cNvSpPr txBox="1"/>
          <p:nvPr/>
        </p:nvSpPr>
        <p:spPr>
          <a:xfrm>
            <a:off x="3561420" y="3995678"/>
            <a:ext cx="2943413" cy="2585323"/>
          </a:xfrm>
          <a:prstGeom prst="rect">
            <a:avLst/>
          </a:prstGeom>
          <a:noFill/>
        </p:spPr>
        <p:txBody>
          <a:bodyPr wrap="square" rtlCol="0">
            <a:spAutoFit/>
          </a:bodyPr>
          <a:lstStyle/>
          <a:p>
            <a:r>
              <a:rPr lang="en-AU" b="1" dirty="0" smtClean="0"/>
              <a:t>Approximate Prices from Freedom Publishing Books</a:t>
            </a:r>
          </a:p>
          <a:p>
            <a:pPr marL="285750" indent="-285750">
              <a:buFont typeface="Arial" panose="020B0604020202020204" pitchFamily="34" charset="0"/>
              <a:buChar char="•"/>
            </a:pPr>
            <a:r>
              <a:rPr lang="en-AU" b="1" dirty="0" err="1" smtClean="0"/>
              <a:t>Youcat</a:t>
            </a:r>
            <a:r>
              <a:rPr lang="en-AU" b="1" dirty="0" smtClean="0"/>
              <a:t> - Catechism - $30</a:t>
            </a:r>
          </a:p>
          <a:p>
            <a:pPr marL="285750" indent="-285750">
              <a:buFont typeface="Arial" panose="020B0604020202020204" pitchFamily="34" charset="0"/>
              <a:buChar char="•"/>
            </a:pPr>
            <a:r>
              <a:rPr lang="en-AU" b="1" dirty="0" err="1" smtClean="0"/>
              <a:t>YouBible</a:t>
            </a:r>
            <a:r>
              <a:rPr lang="en-AU" b="1" dirty="0" smtClean="0"/>
              <a:t> - $44.95</a:t>
            </a:r>
          </a:p>
          <a:p>
            <a:pPr marL="285750" indent="-285750">
              <a:buFont typeface="Arial" panose="020B0604020202020204" pitchFamily="34" charset="0"/>
              <a:buChar char="•"/>
            </a:pPr>
            <a:r>
              <a:rPr lang="en-AU" b="1" dirty="0" err="1" smtClean="0"/>
              <a:t>DoCat</a:t>
            </a:r>
            <a:r>
              <a:rPr lang="en-AU" b="1" dirty="0" smtClean="0"/>
              <a:t> - $36 (</a:t>
            </a:r>
            <a:r>
              <a:rPr lang="en-AU" b="1" dirty="0" err="1" smtClean="0"/>
              <a:t>DoCat</a:t>
            </a:r>
            <a:r>
              <a:rPr lang="en-AU" b="1" dirty="0" smtClean="0"/>
              <a:t> App – Free - $4.49 for book)</a:t>
            </a:r>
          </a:p>
          <a:p>
            <a:pPr marL="285750" indent="-285750">
              <a:buFont typeface="Arial" panose="020B0604020202020204" pitchFamily="34" charset="0"/>
              <a:buChar char="•"/>
            </a:pPr>
            <a:r>
              <a:rPr lang="en-AU" b="1" dirty="0" err="1" smtClean="0"/>
              <a:t>YouCat</a:t>
            </a:r>
            <a:r>
              <a:rPr lang="en-AU" b="1" dirty="0" smtClean="0"/>
              <a:t> Prayer book - $19.95</a:t>
            </a:r>
          </a:p>
          <a:p>
            <a:endParaRPr lang="en-AU" dirty="0"/>
          </a:p>
        </p:txBody>
      </p:sp>
      <p:pic>
        <p:nvPicPr>
          <p:cNvPr id="17" name="Picture 16"/>
          <p:cNvPicPr>
            <a:picLocks noChangeAspect="1"/>
          </p:cNvPicPr>
          <p:nvPr/>
        </p:nvPicPr>
        <p:blipFill>
          <a:blip r:embed="rId6"/>
          <a:stretch>
            <a:fillRect/>
          </a:stretch>
        </p:blipFill>
        <p:spPr>
          <a:xfrm>
            <a:off x="10199796" y="222713"/>
            <a:ext cx="1695450" cy="2695575"/>
          </a:xfrm>
          <a:prstGeom prst="rect">
            <a:avLst/>
          </a:prstGeom>
        </p:spPr>
      </p:pic>
      <p:pic>
        <p:nvPicPr>
          <p:cNvPr id="7" name="Picture 6"/>
          <p:cNvPicPr>
            <a:picLocks noChangeAspect="1"/>
          </p:cNvPicPr>
          <p:nvPr/>
        </p:nvPicPr>
        <p:blipFill>
          <a:blip r:embed="rId7"/>
          <a:stretch>
            <a:fillRect/>
          </a:stretch>
        </p:blipFill>
        <p:spPr>
          <a:xfrm>
            <a:off x="13890" y="142730"/>
            <a:ext cx="4188315" cy="859611"/>
          </a:xfrm>
          <a:prstGeom prst="rect">
            <a:avLst/>
          </a:prstGeom>
        </p:spPr>
      </p:pic>
    </p:spTree>
    <p:extLst>
      <p:ext uri="{BB962C8B-B14F-4D97-AF65-F5344CB8AC3E}">
        <p14:creationId xmlns:p14="http://schemas.microsoft.com/office/powerpoint/2010/main" val="2128700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155575" y="1108685"/>
            <a:ext cx="7156412" cy="27861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16" y="3994099"/>
            <a:ext cx="5667546" cy="2189052"/>
          </a:xfrm>
          <a:prstGeom prst="rect">
            <a:avLst/>
          </a:prstGeom>
        </p:spPr>
      </p:pic>
      <p:sp>
        <p:nvSpPr>
          <p:cNvPr id="7" name="TextBox 6"/>
          <p:cNvSpPr txBox="1"/>
          <p:nvPr/>
        </p:nvSpPr>
        <p:spPr>
          <a:xfrm>
            <a:off x="9817937" y="4982822"/>
            <a:ext cx="1527650" cy="1200329"/>
          </a:xfrm>
          <a:prstGeom prst="rect">
            <a:avLst/>
          </a:prstGeom>
          <a:noFill/>
        </p:spPr>
        <p:txBody>
          <a:bodyPr wrap="square" rtlCol="0">
            <a:spAutoFit/>
          </a:bodyPr>
          <a:lstStyle/>
          <a:p>
            <a:r>
              <a:rPr lang="en-AU" dirty="0" smtClean="0"/>
              <a:t>Not really free if you want all the features – about $40.</a:t>
            </a:r>
            <a:endParaRPr lang="en-AU" dirty="0"/>
          </a:p>
        </p:txBody>
      </p:sp>
      <p:pic>
        <p:nvPicPr>
          <p:cNvPr id="1229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8637" y="592501"/>
            <a:ext cx="2747706" cy="27477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06275" y="2442050"/>
            <a:ext cx="2223033" cy="923330"/>
          </a:xfrm>
          <a:prstGeom prst="rect">
            <a:avLst/>
          </a:prstGeom>
          <a:noFill/>
        </p:spPr>
        <p:txBody>
          <a:bodyPr wrap="square" rtlCol="0">
            <a:spAutoFit/>
          </a:bodyPr>
          <a:lstStyle/>
          <a:p>
            <a:r>
              <a:rPr lang="en-AU" dirty="0" smtClean="0"/>
              <a:t>About $40 (Was out of stock last week at St Pauls)</a:t>
            </a:r>
            <a:endParaRPr lang="en-AU" dirty="0"/>
          </a:p>
        </p:txBody>
      </p:sp>
      <p:sp>
        <p:nvSpPr>
          <p:cNvPr id="10" name="Rectangle 9"/>
          <p:cNvSpPr/>
          <p:nvPr/>
        </p:nvSpPr>
        <p:spPr>
          <a:xfrm>
            <a:off x="307975" y="300113"/>
            <a:ext cx="4520789"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6.	Other </a:t>
            </a:r>
            <a:r>
              <a:rPr lang="en-AU" sz="3200" dirty="0">
                <a:solidFill>
                  <a:srgbClr val="005B76"/>
                </a:solidFill>
                <a:latin typeface="AlternateGothic2 BT" panose="020B0608020202050204" pitchFamily="34" charset="0"/>
              </a:rPr>
              <a:t>Resources  - various </a:t>
            </a:r>
          </a:p>
        </p:txBody>
      </p:sp>
    </p:spTree>
    <p:extLst>
      <p:ext uri="{BB962C8B-B14F-4D97-AF65-F5344CB8AC3E}">
        <p14:creationId xmlns:p14="http://schemas.microsoft.com/office/powerpoint/2010/main" val="491415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55" y="1105730"/>
            <a:ext cx="10458035" cy="4134443"/>
          </a:xfrm>
          <a:prstGeom prst="rect">
            <a:avLst/>
          </a:prstGeom>
        </p:spPr>
      </p:pic>
      <p:sp>
        <p:nvSpPr>
          <p:cNvPr id="5" name="TextBox 4"/>
          <p:cNvSpPr txBox="1"/>
          <p:nvPr/>
        </p:nvSpPr>
        <p:spPr>
          <a:xfrm>
            <a:off x="5196201" y="5311345"/>
            <a:ext cx="5864205" cy="923330"/>
          </a:xfrm>
          <a:prstGeom prst="rect">
            <a:avLst/>
          </a:prstGeom>
          <a:noFill/>
        </p:spPr>
        <p:txBody>
          <a:bodyPr wrap="square" rtlCol="0">
            <a:spAutoFit/>
          </a:bodyPr>
          <a:lstStyle/>
          <a:p>
            <a:r>
              <a:rPr lang="en-AU" b="1" dirty="0" smtClean="0"/>
              <a:t>Dr Brant </a:t>
            </a:r>
            <a:r>
              <a:rPr lang="en-AU" b="1" dirty="0" err="1" smtClean="0"/>
              <a:t>Pitre</a:t>
            </a:r>
            <a:r>
              <a:rPr lang="en-AU" b="1" dirty="0" smtClean="0"/>
              <a:t> - Weekly Readings – Subscription Only - $125 US </a:t>
            </a:r>
            <a:r>
              <a:rPr lang="en-AU" b="1" dirty="0"/>
              <a:t>– Excellent </a:t>
            </a:r>
            <a:r>
              <a:rPr lang="en-AU" b="1" dirty="0" smtClean="0"/>
              <a:t>– Here is an example: </a:t>
            </a:r>
            <a:r>
              <a:rPr lang="en-AU" b="1" dirty="0" smtClean="0">
                <a:hlinkClick r:id="rId4"/>
              </a:rPr>
              <a:t>https</a:t>
            </a:r>
            <a:r>
              <a:rPr lang="en-AU" b="1" dirty="0">
                <a:hlinkClick r:id="rId4"/>
              </a:rPr>
              <a:t>://www.youtube.com/watch?v=pSrmS3bxOAk</a:t>
            </a:r>
            <a:endParaRPr lang="en-AU" b="1" dirty="0"/>
          </a:p>
        </p:txBody>
      </p:sp>
      <p:sp>
        <p:nvSpPr>
          <p:cNvPr id="8" name="Rectangle 7"/>
          <p:cNvSpPr/>
          <p:nvPr/>
        </p:nvSpPr>
        <p:spPr>
          <a:xfrm>
            <a:off x="364601" y="160338"/>
            <a:ext cx="4520789"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6.	Other </a:t>
            </a:r>
            <a:r>
              <a:rPr lang="en-AU" sz="3200" dirty="0">
                <a:solidFill>
                  <a:srgbClr val="005B76"/>
                </a:solidFill>
                <a:latin typeface="AlternateGothic2 BT" panose="020B0608020202050204" pitchFamily="34" charset="0"/>
              </a:rPr>
              <a:t>Resources  - various </a:t>
            </a:r>
          </a:p>
        </p:txBody>
      </p:sp>
    </p:spTree>
    <p:extLst>
      <p:ext uri="{BB962C8B-B14F-4D97-AF65-F5344CB8AC3E}">
        <p14:creationId xmlns:p14="http://schemas.microsoft.com/office/powerpoint/2010/main" val="2753877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3935" y="172605"/>
            <a:ext cx="10879952" cy="5262979"/>
          </a:xfrm>
          <a:prstGeom prst="rect">
            <a:avLst/>
          </a:prstGeom>
        </p:spPr>
        <p:txBody>
          <a:bodyPr wrap="square">
            <a:spAutoFit/>
          </a:bodyPr>
          <a:lstStyle/>
          <a:p>
            <a:r>
              <a:rPr lang="en-AU" sz="4800" b="1" dirty="0" smtClean="0">
                <a:solidFill>
                  <a:srgbClr val="005B76"/>
                </a:solidFill>
                <a:latin typeface="AlternateGothic2 BT" panose="020B0608020202050204" pitchFamily="34" charset="0"/>
              </a:rPr>
              <a:t>Categories</a:t>
            </a:r>
          </a:p>
          <a:p>
            <a:pPr marL="685800" indent="-685800">
              <a:buFont typeface="+mj-lt"/>
              <a:buAutoNum type="arabicPeriod"/>
            </a:pPr>
            <a:r>
              <a:rPr lang="en-AU" sz="3200" dirty="0" smtClean="0">
                <a:solidFill>
                  <a:srgbClr val="005B76"/>
                </a:solidFill>
                <a:latin typeface="AlternateGothic2 BT" panose="020B0608020202050204" pitchFamily="34" charset="0"/>
              </a:rPr>
              <a:t>The Parish is the Curriculum – </a:t>
            </a:r>
            <a:r>
              <a:rPr lang="en-AU" sz="3200" i="1" dirty="0" smtClean="0">
                <a:solidFill>
                  <a:srgbClr val="005B76"/>
                </a:solidFill>
                <a:latin typeface="AlternateGothic2 BT" panose="020B0608020202050204" pitchFamily="34" charset="0"/>
              </a:rPr>
              <a:t>Always</a:t>
            </a:r>
            <a:r>
              <a:rPr lang="en-AU" sz="3200" dirty="0" smtClean="0">
                <a:solidFill>
                  <a:srgbClr val="005B76"/>
                </a:solidFill>
                <a:latin typeface="AlternateGothic2 BT" panose="020B0608020202050204" pitchFamily="34" charset="0"/>
              </a:rPr>
              <a:t> welcoming enquirers</a:t>
            </a:r>
          </a:p>
          <a:p>
            <a:pPr marL="685800" indent="-685800">
              <a:buFont typeface="+mj-lt"/>
              <a:buAutoNum type="arabicPeriod"/>
            </a:pPr>
            <a:r>
              <a:rPr lang="en-AU" sz="3200" dirty="0">
                <a:solidFill>
                  <a:srgbClr val="005B76"/>
                </a:solidFill>
                <a:latin typeface="AlternateGothic2 BT" panose="020B0608020202050204" pitchFamily="34" charset="0"/>
              </a:rPr>
              <a:t>The essential resources </a:t>
            </a:r>
            <a:endParaRPr lang="en-AU" sz="3200" dirty="0" smtClean="0">
              <a:solidFill>
                <a:srgbClr val="005B76"/>
              </a:solidFill>
              <a:latin typeface="AlternateGothic2 BT" panose="020B0608020202050204" pitchFamily="34" charset="0"/>
            </a:endParaRPr>
          </a:p>
          <a:p>
            <a:pPr marL="685800" indent="-685800">
              <a:buFont typeface="+mj-lt"/>
              <a:buAutoNum type="arabicPeriod"/>
            </a:pPr>
            <a:r>
              <a:rPr lang="en-AU" sz="3200" dirty="0">
                <a:solidFill>
                  <a:srgbClr val="005B76"/>
                </a:solidFill>
                <a:latin typeface="AlternateGothic2 BT" panose="020B0608020202050204" pitchFamily="34" charset="0"/>
              </a:rPr>
              <a:t>The essential </a:t>
            </a:r>
            <a:r>
              <a:rPr lang="en-AU" sz="3200" dirty="0" smtClean="0">
                <a:solidFill>
                  <a:srgbClr val="005B76"/>
                </a:solidFill>
                <a:latin typeface="AlternateGothic2 BT" panose="020B0608020202050204" pitchFamily="34" charset="0"/>
              </a:rPr>
              <a:t>documentation </a:t>
            </a:r>
            <a:endParaRPr lang="en-AU" sz="3200" dirty="0">
              <a:solidFill>
                <a:srgbClr val="005B76"/>
              </a:solidFill>
              <a:latin typeface="AlternateGothic2 BT" panose="020B0608020202050204" pitchFamily="34" charset="0"/>
            </a:endParaRPr>
          </a:p>
          <a:p>
            <a:pPr marL="685800" indent="-685800">
              <a:buFont typeface="+mj-lt"/>
              <a:buAutoNum type="arabicPeriod"/>
            </a:pPr>
            <a:r>
              <a:rPr lang="en-AU" sz="3200" dirty="0" smtClean="0">
                <a:solidFill>
                  <a:srgbClr val="005B76"/>
                </a:solidFill>
                <a:latin typeface="AlternateGothic2 BT" panose="020B0608020202050204" pitchFamily="34" charset="0"/>
              </a:rPr>
              <a:t>Programs</a:t>
            </a:r>
          </a:p>
          <a:p>
            <a:pPr marL="685800" indent="-685800">
              <a:buFont typeface="+mj-lt"/>
              <a:buAutoNum type="arabicPeriod"/>
            </a:pPr>
            <a:r>
              <a:rPr lang="en-AU" sz="3200" dirty="0" smtClean="0">
                <a:solidFill>
                  <a:srgbClr val="005B76"/>
                </a:solidFill>
                <a:latin typeface="AlternateGothic2 BT" panose="020B0608020202050204" pitchFamily="34" charset="0"/>
              </a:rPr>
              <a:t>Ideas for young </a:t>
            </a:r>
            <a:r>
              <a:rPr lang="en-AU" sz="3200" dirty="0">
                <a:solidFill>
                  <a:srgbClr val="005B76"/>
                </a:solidFill>
                <a:latin typeface="AlternateGothic2 BT" panose="020B0608020202050204" pitchFamily="34" charset="0"/>
              </a:rPr>
              <a:t>people</a:t>
            </a:r>
          </a:p>
          <a:p>
            <a:pPr marL="685800" indent="-685800">
              <a:buFont typeface="+mj-lt"/>
              <a:buAutoNum type="arabicPeriod"/>
            </a:pPr>
            <a:r>
              <a:rPr lang="en-AU" sz="3200" dirty="0" smtClean="0">
                <a:solidFill>
                  <a:srgbClr val="005B76"/>
                </a:solidFill>
                <a:latin typeface="AlternateGothic2 BT" panose="020B0608020202050204" pitchFamily="34" charset="0"/>
              </a:rPr>
              <a:t>Other Resources  - various </a:t>
            </a:r>
          </a:p>
          <a:p>
            <a:pPr marL="685800" indent="-685800">
              <a:buFont typeface="+mj-lt"/>
              <a:buAutoNum type="arabicPeriod"/>
            </a:pPr>
            <a:r>
              <a:rPr lang="en-AU" sz="3200" dirty="0" smtClean="0">
                <a:solidFill>
                  <a:srgbClr val="005B76"/>
                </a:solidFill>
                <a:latin typeface="AlternateGothic2 BT" panose="020B0608020202050204" pitchFamily="34" charset="0"/>
              </a:rPr>
              <a:t>Resources from the National Centre for Evangelisation/Catholic Enquiry Centre</a:t>
            </a:r>
          </a:p>
          <a:p>
            <a:pPr marL="685800" indent="-685800">
              <a:buFont typeface="+mj-lt"/>
              <a:buAutoNum type="arabicPeriod"/>
            </a:pPr>
            <a:r>
              <a:rPr lang="en-AU" sz="3200" dirty="0" smtClean="0">
                <a:solidFill>
                  <a:srgbClr val="005B76"/>
                </a:solidFill>
                <a:latin typeface="AlternateGothic2 BT" panose="020B0608020202050204" pitchFamily="34" charset="0"/>
              </a:rPr>
              <a:t>Christian Initiation Australia Network (CIAN) &amp; </a:t>
            </a:r>
            <a:r>
              <a:rPr lang="en-AU" sz="3200" dirty="0" err="1" smtClean="0">
                <a:solidFill>
                  <a:srgbClr val="005B76"/>
                </a:solidFill>
                <a:latin typeface="AlternateGothic2 BT" panose="020B0608020202050204" pitchFamily="34" charset="0"/>
              </a:rPr>
              <a:t>TeamRCIA</a:t>
            </a:r>
            <a:endParaRPr lang="en-AU" sz="3200" dirty="0" smtClean="0">
              <a:solidFill>
                <a:srgbClr val="005B76"/>
              </a:solidFill>
              <a:latin typeface="AlternateGothic2 BT" panose="020B0608020202050204" pitchFamily="34" charset="0"/>
            </a:endParaRPr>
          </a:p>
          <a:p>
            <a:pPr marL="685800" indent="-685800">
              <a:buFont typeface="+mj-lt"/>
              <a:buAutoNum type="arabicPeriod"/>
            </a:pPr>
            <a:r>
              <a:rPr lang="en-AU" sz="3200" dirty="0" smtClean="0">
                <a:solidFill>
                  <a:srgbClr val="005B76"/>
                </a:solidFill>
                <a:latin typeface="AlternateGothic2 BT" panose="020B0608020202050204" pitchFamily="34" charset="0"/>
              </a:rPr>
              <a:t>Name your best resource</a:t>
            </a:r>
            <a:endParaRPr lang="en-AU" sz="3200" dirty="0">
              <a:solidFill>
                <a:srgbClr val="005B76"/>
              </a:solidFill>
              <a:latin typeface="AlternateGothic2 BT" panose="020B0608020202050204" pitchFamily="34" charset="0"/>
            </a:endParaRPr>
          </a:p>
        </p:txBody>
      </p:sp>
    </p:spTree>
    <p:extLst>
      <p:ext uri="{BB962C8B-B14F-4D97-AF65-F5344CB8AC3E}">
        <p14:creationId xmlns:p14="http://schemas.microsoft.com/office/powerpoint/2010/main" val="27250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Effect transition="in" filter="fade">
                                      <p:cBhvr>
                                        <p:cTn id="47"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612775" y="1913605"/>
            <a:ext cx="2324327" cy="3099104"/>
          </a:xfrm>
          <a:prstGeom prst="rect">
            <a:avLst/>
          </a:prstGeom>
        </p:spPr>
      </p:pic>
      <p:sp>
        <p:nvSpPr>
          <p:cNvPr id="5" name="Rectangle 4"/>
          <p:cNvSpPr/>
          <p:nvPr/>
        </p:nvSpPr>
        <p:spPr>
          <a:xfrm>
            <a:off x="4202874" y="4886968"/>
            <a:ext cx="2877326" cy="369332"/>
          </a:xfrm>
          <a:prstGeom prst="rect">
            <a:avLst/>
          </a:prstGeom>
        </p:spPr>
        <p:txBody>
          <a:bodyPr wrap="none">
            <a:spAutoFit/>
          </a:bodyPr>
          <a:lstStyle/>
          <a:p>
            <a:r>
              <a:rPr lang="en-AU" dirty="0" smtClean="0">
                <a:hlinkClick r:id="rId4"/>
              </a:rPr>
              <a:t>https://wordonfire.institute/</a:t>
            </a:r>
            <a:endParaRPr lang="en-AU" dirty="0"/>
          </a:p>
        </p:txBody>
      </p:sp>
      <p:sp>
        <p:nvSpPr>
          <p:cNvPr id="7" name="Rectangle 6"/>
          <p:cNvSpPr/>
          <p:nvPr/>
        </p:nvSpPr>
        <p:spPr>
          <a:xfrm>
            <a:off x="4168858" y="4002781"/>
            <a:ext cx="2945358" cy="369332"/>
          </a:xfrm>
          <a:prstGeom prst="rect">
            <a:avLst/>
          </a:prstGeom>
        </p:spPr>
        <p:txBody>
          <a:bodyPr wrap="none">
            <a:spAutoFit/>
          </a:bodyPr>
          <a:lstStyle/>
          <a:p>
            <a:r>
              <a:rPr lang="en-AU" dirty="0" smtClean="0">
                <a:hlinkClick r:id="rId5"/>
              </a:rPr>
              <a:t>https://www.wordonfire.org/</a:t>
            </a:r>
            <a:endParaRPr lang="en-AU" dirty="0"/>
          </a:p>
        </p:txBody>
      </p:sp>
      <p:pic>
        <p:nvPicPr>
          <p:cNvPr id="8" name="Picture 7"/>
          <p:cNvPicPr>
            <a:picLocks noChangeAspect="1"/>
          </p:cNvPicPr>
          <p:nvPr/>
        </p:nvPicPr>
        <p:blipFill>
          <a:blip r:embed="rId6"/>
          <a:stretch>
            <a:fillRect/>
          </a:stretch>
        </p:blipFill>
        <p:spPr>
          <a:xfrm>
            <a:off x="4504944" y="1414853"/>
            <a:ext cx="2143125" cy="2143125"/>
          </a:xfrm>
          <a:prstGeom prst="rect">
            <a:avLst/>
          </a:prstGeom>
        </p:spPr>
      </p:pic>
      <p:pic>
        <p:nvPicPr>
          <p:cNvPr id="9" name="Picture 8"/>
          <p:cNvPicPr>
            <a:picLocks noChangeAspect="1"/>
          </p:cNvPicPr>
          <p:nvPr/>
        </p:nvPicPr>
        <p:blipFill>
          <a:blip r:embed="rId7"/>
          <a:stretch>
            <a:fillRect/>
          </a:stretch>
        </p:blipFill>
        <p:spPr>
          <a:xfrm>
            <a:off x="8215911" y="413265"/>
            <a:ext cx="2133600" cy="2143125"/>
          </a:xfrm>
          <a:prstGeom prst="rect">
            <a:avLst/>
          </a:prstGeom>
        </p:spPr>
      </p:pic>
      <p:sp>
        <p:nvSpPr>
          <p:cNvPr id="10" name="AutoShape 2"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a:blip r:embed="rId8"/>
          <a:stretch>
            <a:fillRect/>
          </a:stretch>
        </p:blipFill>
        <p:spPr>
          <a:xfrm>
            <a:off x="8215911" y="3066121"/>
            <a:ext cx="2143125" cy="2143125"/>
          </a:xfrm>
          <a:prstGeom prst="rect">
            <a:avLst/>
          </a:prstGeom>
        </p:spPr>
      </p:pic>
      <p:sp>
        <p:nvSpPr>
          <p:cNvPr id="12" name="Rectangle 11"/>
          <p:cNvSpPr/>
          <p:nvPr/>
        </p:nvSpPr>
        <p:spPr>
          <a:xfrm>
            <a:off x="545292" y="364084"/>
            <a:ext cx="4520789"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6.	Other </a:t>
            </a:r>
            <a:r>
              <a:rPr lang="en-AU" sz="3200" dirty="0">
                <a:solidFill>
                  <a:srgbClr val="005B76"/>
                </a:solidFill>
                <a:latin typeface="AlternateGothic2 BT" panose="020B0608020202050204" pitchFamily="34" charset="0"/>
              </a:rPr>
              <a:t>Resources  - various </a:t>
            </a:r>
          </a:p>
        </p:txBody>
      </p:sp>
    </p:spTree>
    <p:extLst>
      <p:ext uri="{BB962C8B-B14F-4D97-AF65-F5344CB8AC3E}">
        <p14:creationId xmlns:p14="http://schemas.microsoft.com/office/powerpoint/2010/main" val="342466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2600155" y="1486669"/>
            <a:ext cx="6477000" cy="3000375"/>
          </a:xfrm>
          <a:prstGeom prst="rect">
            <a:avLst/>
          </a:prstGeom>
        </p:spPr>
      </p:pic>
      <p:sp>
        <p:nvSpPr>
          <p:cNvPr id="5" name="Rectangle 4"/>
          <p:cNvSpPr/>
          <p:nvPr/>
        </p:nvSpPr>
        <p:spPr>
          <a:xfrm>
            <a:off x="4536075" y="4799318"/>
            <a:ext cx="2725618" cy="369332"/>
          </a:xfrm>
          <a:prstGeom prst="rect">
            <a:avLst/>
          </a:prstGeom>
        </p:spPr>
        <p:txBody>
          <a:bodyPr wrap="none">
            <a:spAutoFit/>
          </a:bodyPr>
          <a:lstStyle/>
          <a:p>
            <a:r>
              <a:rPr lang="en-AU" dirty="0" smtClean="0">
                <a:hlinkClick r:id="rId4"/>
              </a:rPr>
              <a:t>https://www.catholic.com/</a:t>
            </a:r>
            <a:endParaRPr lang="en-AU" dirty="0"/>
          </a:p>
        </p:txBody>
      </p:sp>
      <p:sp>
        <p:nvSpPr>
          <p:cNvPr id="7" name="Rectangle 6"/>
          <p:cNvSpPr/>
          <p:nvPr/>
        </p:nvSpPr>
        <p:spPr>
          <a:xfrm>
            <a:off x="359127" y="245529"/>
            <a:ext cx="4520789"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6.	Other </a:t>
            </a:r>
            <a:r>
              <a:rPr lang="en-AU" sz="3200" dirty="0">
                <a:solidFill>
                  <a:srgbClr val="005B76"/>
                </a:solidFill>
                <a:latin typeface="AlternateGothic2 BT" panose="020B0608020202050204" pitchFamily="34" charset="0"/>
              </a:rPr>
              <a:t>Resources  - various </a:t>
            </a:r>
          </a:p>
        </p:txBody>
      </p:sp>
    </p:spTree>
    <p:extLst>
      <p:ext uri="{BB962C8B-B14F-4D97-AF65-F5344CB8AC3E}">
        <p14:creationId xmlns:p14="http://schemas.microsoft.com/office/powerpoint/2010/main" val="1044617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982" y="1068223"/>
            <a:ext cx="8568381" cy="4927394"/>
          </a:xfrm>
          <a:prstGeom prst="rect">
            <a:avLst/>
          </a:prstGeom>
        </p:spPr>
      </p:pic>
      <p:sp>
        <p:nvSpPr>
          <p:cNvPr id="5" name="Rectangle 4"/>
          <p:cNvSpPr/>
          <p:nvPr/>
        </p:nvSpPr>
        <p:spPr>
          <a:xfrm>
            <a:off x="354079" y="240274"/>
            <a:ext cx="11045806"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7.	Resources from the National Centre for Evangelisation/Catholic Enquiry Centre</a:t>
            </a:r>
            <a:endParaRPr lang="en-AU" sz="3200" dirty="0">
              <a:solidFill>
                <a:srgbClr val="005B76"/>
              </a:solidFill>
              <a:latin typeface="AlternateGothic2 BT" panose="020B0608020202050204" pitchFamily="34" charset="0"/>
            </a:endParaRPr>
          </a:p>
        </p:txBody>
      </p:sp>
      <p:sp>
        <p:nvSpPr>
          <p:cNvPr id="7" name="TextBox 6"/>
          <p:cNvSpPr txBox="1"/>
          <p:nvPr/>
        </p:nvSpPr>
        <p:spPr>
          <a:xfrm>
            <a:off x="9248034" y="5513777"/>
            <a:ext cx="2529657" cy="369332"/>
          </a:xfrm>
          <a:prstGeom prst="rect">
            <a:avLst/>
          </a:prstGeom>
          <a:noFill/>
        </p:spPr>
        <p:txBody>
          <a:bodyPr wrap="square" rtlCol="0">
            <a:spAutoFit/>
          </a:bodyPr>
          <a:lstStyle/>
          <a:p>
            <a:r>
              <a:rPr lang="en-AU" dirty="0" smtClean="0">
                <a:hlinkClick r:id="rId4"/>
              </a:rPr>
              <a:t>www.nce.catholic.org.au</a:t>
            </a:r>
            <a:endParaRPr lang="en-AU" dirty="0"/>
          </a:p>
        </p:txBody>
      </p:sp>
    </p:spTree>
    <p:extLst>
      <p:ext uri="{BB962C8B-B14F-4D97-AF65-F5344CB8AC3E}">
        <p14:creationId xmlns:p14="http://schemas.microsoft.com/office/powerpoint/2010/main" val="747763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893030" y="178255"/>
            <a:ext cx="2108402" cy="55876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987" y="178255"/>
            <a:ext cx="2272588" cy="4659077"/>
          </a:xfrm>
          <a:prstGeom prst="rect">
            <a:avLst/>
          </a:prstGeom>
        </p:spPr>
      </p:pic>
      <p:pic>
        <p:nvPicPr>
          <p:cNvPr id="5" name="Picture 4"/>
          <p:cNvPicPr>
            <a:picLocks noChangeAspect="1"/>
          </p:cNvPicPr>
          <p:nvPr/>
        </p:nvPicPr>
        <p:blipFill>
          <a:blip r:embed="rId5"/>
          <a:stretch>
            <a:fillRect/>
          </a:stretch>
        </p:blipFill>
        <p:spPr>
          <a:xfrm>
            <a:off x="729206" y="3768750"/>
            <a:ext cx="2629596" cy="1623471"/>
          </a:xfrm>
          <a:prstGeom prst="rect">
            <a:avLst/>
          </a:prstGeom>
        </p:spPr>
      </p:pic>
      <p:pic>
        <p:nvPicPr>
          <p:cNvPr id="7" name="Picture 6"/>
          <p:cNvPicPr>
            <a:picLocks noChangeAspect="1"/>
          </p:cNvPicPr>
          <p:nvPr/>
        </p:nvPicPr>
        <p:blipFill>
          <a:blip r:embed="rId6"/>
          <a:stretch>
            <a:fillRect/>
          </a:stretch>
        </p:blipFill>
        <p:spPr>
          <a:xfrm>
            <a:off x="3653916" y="3768750"/>
            <a:ext cx="2697566" cy="1656323"/>
          </a:xfrm>
          <a:prstGeom prst="rect">
            <a:avLst/>
          </a:prstGeom>
        </p:spPr>
      </p:pic>
      <p:pic>
        <p:nvPicPr>
          <p:cNvPr id="8" name="Picture 7"/>
          <p:cNvPicPr>
            <a:picLocks noChangeAspect="1"/>
          </p:cNvPicPr>
          <p:nvPr/>
        </p:nvPicPr>
        <p:blipFill>
          <a:blip r:embed="rId7"/>
          <a:stretch>
            <a:fillRect/>
          </a:stretch>
        </p:blipFill>
        <p:spPr>
          <a:xfrm>
            <a:off x="3742796" y="1950763"/>
            <a:ext cx="2751381" cy="1743931"/>
          </a:xfrm>
          <a:prstGeom prst="rect">
            <a:avLst/>
          </a:prstGeom>
        </p:spPr>
      </p:pic>
      <p:pic>
        <p:nvPicPr>
          <p:cNvPr id="9" name="Picture 8"/>
          <p:cNvPicPr>
            <a:picLocks noChangeAspect="1"/>
          </p:cNvPicPr>
          <p:nvPr/>
        </p:nvPicPr>
        <p:blipFill>
          <a:blip r:embed="rId8"/>
          <a:stretch>
            <a:fillRect/>
          </a:stretch>
        </p:blipFill>
        <p:spPr>
          <a:xfrm>
            <a:off x="980458" y="1774385"/>
            <a:ext cx="2255180" cy="1524912"/>
          </a:xfrm>
          <a:prstGeom prst="rect">
            <a:avLst/>
          </a:prstGeom>
        </p:spPr>
      </p:pic>
      <p:sp>
        <p:nvSpPr>
          <p:cNvPr id="10" name="TextBox 9"/>
          <p:cNvSpPr txBox="1"/>
          <p:nvPr/>
        </p:nvSpPr>
        <p:spPr>
          <a:xfrm>
            <a:off x="2610290" y="5549080"/>
            <a:ext cx="2265011" cy="646331"/>
          </a:xfrm>
          <a:prstGeom prst="rect">
            <a:avLst/>
          </a:prstGeom>
          <a:noFill/>
        </p:spPr>
        <p:txBody>
          <a:bodyPr wrap="square" rtlCol="0">
            <a:spAutoFit/>
          </a:bodyPr>
          <a:lstStyle/>
          <a:p>
            <a:r>
              <a:rPr lang="en-AU" b="1" dirty="0" smtClean="0"/>
              <a:t>250 ‘business cards’ for under $20</a:t>
            </a:r>
            <a:endParaRPr lang="en-AU" b="1" dirty="0"/>
          </a:p>
        </p:txBody>
      </p:sp>
      <p:sp>
        <p:nvSpPr>
          <p:cNvPr id="11" name="TextBox 10"/>
          <p:cNvSpPr txBox="1"/>
          <p:nvPr/>
        </p:nvSpPr>
        <p:spPr>
          <a:xfrm>
            <a:off x="7041221" y="5792797"/>
            <a:ext cx="1960211" cy="646331"/>
          </a:xfrm>
          <a:prstGeom prst="rect">
            <a:avLst/>
          </a:prstGeom>
          <a:noFill/>
        </p:spPr>
        <p:txBody>
          <a:bodyPr wrap="square" rtlCol="0">
            <a:spAutoFit/>
          </a:bodyPr>
          <a:lstStyle/>
          <a:p>
            <a:r>
              <a:rPr lang="en-AU" b="1" dirty="0" smtClean="0"/>
              <a:t>Free from Catholic Enquiry Centre</a:t>
            </a:r>
            <a:endParaRPr lang="en-AU" b="1" dirty="0"/>
          </a:p>
        </p:txBody>
      </p:sp>
      <p:sp>
        <p:nvSpPr>
          <p:cNvPr id="12" name="TextBox 11"/>
          <p:cNvSpPr txBox="1"/>
          <p:nvPr/>
        </p:nvSpPr>
        <p:spPr>
          <a:xfrm>
            <a:off x="9307987" y="5087415"/>
            <a:ext cx="2513231" cy="923330"/>
          </a:xfrm>
          <a:prstGeom prst="rect">
            <a:avLst/>
          </a:prstGeom>
          <a:noFill/>
        </p:spPr>
        <p:txBody>
          <a:bodyPr wrap="square" rtlCol="0">
            <a:spAutoFit/>
          </a:bodyPr>
          <a:lstStyle/>
          <a:p>
            <a:r>
              <a:rPr lang="en-AU" b="1" dirty="0" smtClean="0"/>
              <a:t>$2.75 for 10 + P&amp;H from Catholic Enquiry Centre – ACBC Online Store</a:t>
            </a:r>
            <a:endParaRPr lang="en-AU" b="1" dirty="0"/>
          </a:p>
        </p:txBody>
      </p:sp>
      <p:sp>
        <p:nvSpPr>
          <p:cNvPr id="13" name="Rectangle 12"/>
          <p:cNvSpPr/>
          <p:nvPr/>
        </p:nvSpPr>
        <p:spPr>
          <a:xfrm>
            <a:off x="501916" y="227715"/>
            <a:ext cx="6096000" cy="1077218"/>
          </a:xfrm>
          <a:prstGeom prst="rect">
            <a:avLst/>
          </a:prstGeom>
        </p:spPr>
        <p:txBody>
          <a:bodyPr>
            <a:spAutoFit/>
          </a:bodyPr>
          <a:lstStyle/>
          <a:p>
            <a:pPr lvl="0"/>
            <a:r>
              <a:rPr lang="en-AU" sz="3200" dirty="0">
                <a:solidFill>
                  <a:srgbClr val="005B76"/>
                </a:solidFill>
                <a:latin typeface="AlternateGothic2 BT" panose="020B0608020202050204" pitchFamily="34" charset="0"/>
              </a:rPr>
              <a:t>7.	Resources from the National Centre for Evangelisation/Catholic Enquiry Centre</a:t>
            </a:r>
          </a:p>
        </p:txBody>
      </p:sp>
    </p:spTree>
    <p:extLst>
      <p:ext uri="{BB962C8B-B14F-4D97-AF65-F5344CB8AC3E}">
        <p14:creationId xmlns:p14="http://schemas.microsoft.com/office/powerpoint/2010/main" val="2220685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294" y="1090223"/>
            <a:ext cx="7895294" cy="4621069"/>
          </a:xfrm>
          <a:prstGeom prst="rect">
            <a:avLst/>
          </a:prstGeom>
        </p:spPr>
      </p:pic>
      <p:sp>
        <p:nvSpPr>
          <p:cNvPr id="3" name="Rectangle 2"/>
          <p:cNvSpPr/>
          <p:nvPr/>
        </p:nvSpPr>
        <p:spPr>
          <a:xfrm>
            <a:off x="307974" y="160338"/>
            <a:ext cx="11212371"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7.	Resources from the National Centre for Evangelisation/Catholic Enquiry Centre</a:t>
            </a:r>
          </a:p>
        </p:txBody>
      </p:sp>
      <p:sp>
        <p:nvSpPr>
          <p:cNvPr id="7" name="TextBox 6"/>
          <p:cNvSpPr txBox="1"/>
          <p:nvPr/>
        </p:nvSpPr>
        <p:spPr>
          <a:xfrm>
            <a:off x="7731334" y="5913485"/>
            <a:ext cx="2836283" cy="369332"/>
          </a:xfrm>
          <a:prstGeom prst="rect">
            <a:avLst/>
          </a:prstGeom>
          <a:noFill/>
        </p:spPr>
        <p:txBody>
          <a:bodyPr wrap="square" rtlCol="0">
            <a:spAutoFit/>
          </a:bodyPr>
          <a:lstStyle/>
          <a:p>
            <a:r>
              <a:rPr lang="en-AU" dirty="0" smtClean="0">
                <a:hlinkClick r:id="rId4"/>
              </a:rPr>
              <a:t>www.catholicenquiry.com</a:t>
            </a:r>
            <a:endParaRPr lang="en-AU" dirty="0"/>
          </a:p>
        </p:txBody>
      </p:sp>
    </p:spTree>
    <p:extLst>
      <p:ext uri="{BB962C8B-B14F-4D97-AF65-F5344CB8AC3E}">
        <p14:creationId xmlns:p14="http://schemas.microsoft.com/office/powerpoint/2010/main" val="289853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937511" y="1623899"/>
            <a:ext cx="2451792" cy="37792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722" y="1388916"/>
            <a:ext cx="2400300" cy="4140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410" y="3013897"/>
            <a:ext cx="2231357" cy="3233705"/>
          </a:xfrm>
          <a:prstGeom prst="rect">
            <a:avLst/>
          </a:prstGeom>
        </p:spPr>
      </p:pic>
      <p:sp>
        <p:nvSpPr>
          <p:cNvPr id="9" name="TextBox 8"/>
          <p:cNvSpPr txBox="1"/>
          <p:nvPr/>
        </p:nvSpPr>
        <p:spPr>
          <a:xfrm>
            <a:off x="3942322" y="863842"/>
            <a:ext cx="2901989" cy="2031325"/>
          </a:xfrm>
          <a:prstGeom prst="rect">
            <a:avLst/>
          </a:prstGeom>
          <a:noFill/>
        </p:spPr>
        <p:txBody>
          <a:bodyPr wrap="square" rtlCol="0">
            <a:spAutoFit/>
          </a:bodyPr>
          <a:lstStyle/>
          <a:p>
            <a:r>
              <a:rPr lang="en-AU" b="1" dirty="0" smtClean="0"/>
              <a:t>Call &amp; Response:  An Introduction to the Catholic Faith </a:t>
            </a:r>
            <a:r>
              <a:rPr lang="en-AU" dirty="0" smtClean="0"/>
              <a:t>– now reduced to $8.80 plus P&amp;H</a:t>
            </a:r>
          </a:p>
          <a:p>
            <a:r>
              <a:rPr lang="en-AU" b="1" dirty="0" smtClean="0"/>
              <a:t>RCIA Companion Manual:  Free </a:t>
            </a:r>
            <a:r>
              <a:rPr lang="en-AU" dirty="0" smtClean="0"/>
              <a:t>– ring us if you need a copy</a:t>
            </a:r>
            <a:endParaRPr lang="en-AU" dirty="0"/>
          </a:p>
        </p:txBody>
      </p:sp>
      <p:sp>
        <p:nvSpPr>
          <p:cNvPr id="10" name="TextBox 9"/>
          <p:cNvSpPr txBox="1"/>
          <p:nvPr/>
        </p:nvSpPr>
        <p:spPr>
          <a:xfrm>
            <a:off x="8138342" y="5721845"/>
            <a:ext cx="3435730" cy="369332"/>
          </a:xfrm>
          <a:prstGeom prst="rect">
            <a:avLst/>
          </a:prstGeom>
          <a:noFill/>
        </p:spPr>
        <p:txBody>
          <a:bodyPr wrap="square" rtlCol="0">
            <a:spAutoFit/>
          </a:bodyPr>
          <a:lstStyle/>
          <a:p>
            <a:r>
              <a:rPr lang="en-AU" b="1" dirty="0" smtClean="0"/>
              <a:t>Discovering Prayer:  </a:t>
            </a:r>
            <a:r>
              <a:rPr lang="en-AU" dirty="0" smtClean="0"/>
              <a:t>$3 plus P&amp;H</a:t>
            </a:r>
            <a:endParaRPr lang="en-AU" dirty="0"/>
          </a:p>
        </p:txBody>
      </p:sp>
      <p:sp>
        <p:nvSpPr>
          <p:cNvPr id="5" name="Rectangle 4"/>
          <p:cNvSpPr/>
          <p:nvPr/>
        </p:nvSpPr>
        <p:spPr>
          <a:xfrm>
            <a:off x="578572" y="160338"/>
            <a:ext cx="11089609"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7.	Resources from the National Centre for Evangelisation/Catholic Enquiry Centre</a:t>
            </a:r>
          </a:p>
        </p:txBody>
      </p:sp>
    </p:spTree>
    <p:extLst>
      <p:ext uri="{BB962C8B-B14F-4D97-AF65-F5344CB8AC3E}">
        <p14:creationId xmlns:p14="http://schemas.microsoft.com/office/powerpoint/2010/main" val="2945353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55" y="1550311"/>
            <a:ext cx="6709764" cy="4473176"/>
          </a:xfrm>
          <a:prstGeom prst="rect">
            <a:avLst/>
          </a:prstGeom>
        </p:spPr>
      </p:pic>
      <p:sp>
        <p:nvSpPr>
          <p:cNvPr id="5" name="Rectangle 4"/>
          <p:cNvSpPr/>
          <p:nvPr/>
        </p:nvSpPr>
        <p:spPr>
          <a:xfrm>
            <a:off x="155574" y="423852"/>
            <a:ext cx="11080047"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7.	Resources from the National Centre for Evangelisation/Catholic Enquiry Centre</a:t>
            </a:r>
          </a:p>
        </p:txBody>
      </p:sp>
      <p:sp>
        <p:nvSpPr>
          <p:cNvPr id="7" name="TextBox 6"/>
          <p:cNvSpPr txBox="1"/>
          <p:nvPr/>
        </p:nvSpPr>
        <p:spPr>
          <a:xfrm>
            <a:off x="9461576" y="1971162"/>
            <a:ext cx="2118999" cy="2031325"/>
          </a:xfrm>
          <a:prstGeom prst="rect">
            <a:avLst/>
          </a:prstGeom>
          <a:noFill/>
        </p:spPr>
        <p:txBody>
          <a:bodyPr wrap="square" rtlCol="0">
            <a:spAutoFit/>
          </a:bodyPr>
          <a:lstStyle/>
          <a:p>
            <a:r>
              <a:rPr lang="en-AU" b="1" dirty="0" smtClean="0"/>
              <a:t>Faith Journey – monthly email from the NCE/CEC – especially useful for people coming to the faith.  Electronic subscription.</a:t>
            </a:r>
            <a:endParaRPr lang="en-AU" b="1" dirty="0"/>
          </a:p>
        </p:txBody>
      </p:sp>
    </p:spTree>
    <p:extLst>
      <p:ext uri="{BB962C8B-B14F-4D97-AF65-F5344CB8AC3E}">
        <p14:creationId xmlns:p14="http://schemas.microsoft.com/office/powerpoint/2010/main" val="3903497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Rectangle 4"/>
          <p:cNvSpPr/>
          <p:nvPr/>
        </p:nvSpPr>
        <p:spPr>
          <a:xfrm>
            <a:off x="155574" y="423852"/>
            <a:ext cx="11080047"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7.	Resources from the National Centre for Evangelisation/Catholic Enquiry Centre</a:t>
            </a:r>
          </a:p>
        </p:txBody>
      </p:sp>
      <p:sp>
        <p:nvSpPr>
          <p:cNvPr id="7" name="TextBox 6"/>
          <p:cNvSpPr txBox="1"/>
          <p:nvPr/>
        </p:nvSpPr>
        <p:spPr>
          <a:xfrm>
            <a:off x="9461576" y="1971162"/>
            <a:ext cx="2118999" cy="1200329"/>
          </a:xfrm>
          <a:prstGeom prst="rect">
            <a:avLst/>
          </a:prstGeom>
          <a:noFill/>
        </p:spPr>
        <p:txBody>
          <a:bodyPr wrap="square" rtlCol="0">
            <a:spAutoFit/>
          </a:bodyPr>
          <a:lstStyle/>
          <a:p>
            <a:r>
              <a:rPr lang="en-AU" b="1" smtClean="0"/>
              <a:t>Agents of Evangelisation Network – become a member.</a:t>
            </a:r>
            <a:endParaRPr lang="en-AU" b="1" dirty="0"/>
          </a:p>
        </p:txBody>
      </p:sp>
      <p:pic>
        <p:nvPicPr>
          <p:cNvPr id="8" name="Picture 7"/>
          <p:cNvPicPr>
            <a:picLocks noChangeAspect="1"/>
          </p:cNvPicPr>
          <p:nvPr/>
        </p:nvPicPr>
        <p:blipFill>
          <a:blip r:embed="rId3"/>
          <a:stretch>
            <a:fillRect/>
          </a:stretch>
        </p:blipFill>
        <p:spPr>
          <a:xfrm>
            <a:off x="1436706" y="1272141"/>
            <a:ext cx="7460899" cy="4834881"/>
          </a:xfrm>
          <a:prstGeom prst="rect">
            <a:avLst/>
          </a:prstGeom>
        </p:spPr>
      </p:pic>
    </p:spTree>
    <p:extLst>
      <p:ext uri="{BB962C8B-B14F-4D97-AF65-F5344CB8AC3E}">
        <p14:creationId xmlns:p14="http://schemas.microsoft.com/office/powerpoint/2010/main" val="447922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396" y="1975382"/>
            <a:ext cx="4763420" cy="2240713"/>
          </a:xfrm>
          <a:prstGeom prst="rect">
            <a:avLst/>
          </a:prstGeom>
        </p:spPr>
      </p:pic>
      <p:sp>
        <p:nvSpPr>
          <p:cNvPr id="3" name="Rectangle 2"/>
          <p:cNvSpPr/>
          <p:nvPr/>
        </p:nvSpPr>
        <p:spPr>
          <a:xfrm>
            <a:off x="1088252" y="3571250"/>
            <a:ext cx="3630671" cy="369332"/>
          </a:xfrm>
          <a:prstGeom prst="rect">
            <a:avLst/>
          </a:prstGeom>
        </p:spPr>
        <p:txBody>
          <a:bodyPr wrap="square">
            <a:spAutoFit/>
          </a:bodyPr>
          <a:lstStyle/>
          <a:p>
            <a:r>
              <a:rPr lang="en-AU" dirty="0" smtClean="0">
                <a:hlinkClick r:id="rId4"/>
              </a:rPr>
              <a:t>http://teamrcia.com/about/</a:t>
            </a:r>
            <a:endParaRPr lang="en-AU" dirty="0"/>
          </a:p>
        </p:txBody>
      </p:sp>
      <p:sp>
        <p:nvSpPr>
          <p:cNvPr id="5" name="Rectangle 4"/>
          <p:cNvSpPr/>
          <p:nvPr/>
        </p:nvSpPr>
        <p:spPr>
          <a:xfrm>
            <a:off x="987405" y="2040032"/>
            <a:ext cx="4205072" cy="1200329"/>
          </a:xfrm>
          <a:prstGeom prst="rect">
            <a:avLst/>
          </a:prstGeom>
        </p:spPr>
        <p:txBody>
          <a:bodyPr wrap="square">
            <a:spAutoFit/>
          </a:bodyPr>
          <a:lstStyle/>
          <a:p>
            <a:r>
              <a:rPr lang="en-AU" b="1" i="0" dirty="0" smtClean="0">
                <a:solidFill>
                  <a:srgbClr val="444444"/>
                </a:solidFill>
                <a:effectLst/>
                <a:latin typeface="Arial" panose="020B0604020202020204" pitchFamily="34" charset="0"/>
              </a:rPr>
              <a:t>TeamRCIA.com is a FREE online resource for Catholic parishes and dioceses that want to form Christians for life.</a:t>
            </a:r>
            <a:endParaRPr lang="en-AU" dirty="0"/>
          </a:p>
        </p:txBody>
      </p:sp>
      <p:sp>
        <p:nvSpPr>
          <p:cNvPr id="7" name="Rectangle 6"/>
          <p:cNvSpPr/>
          <p:nvPr/>
        </p:nvSpPr>
        <p:spPr>
          <a:xfrm>
            <a:off x="266471" y="261437"/>
            <a:ext cx="8904905"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8.	Christian </a:t>
            </a:r>
            <a:r>
              <a:rPr lang="en-AU" sz="3200" dirty="0">
                <a:solidFill>
                  <a:srgbClr val="005B76"/>
                </a:solidFill>
                <a:latin typeface="AlternateGothic2 BT" panose="020B0608020202050204" pitchFamily="34" charset="0"/>
              </a:rPr>
              <a:t>Initiation Australia Network (CIAN) &amp; </a:t>
            </a:r>
            <a:r>
              <a:rPr lang="en-AU" sz="3200" dirty="0" err="1">
                <a:solidFill>
                  <a:srgbClr val="005B76"/>
                </a:solidFill>
                <a:latin typeface="AlternateGothic2 BT" panose="020B0608020202050204" pitchFamily="34" charset="0"/>
              </a:rPr>
              <a:t>TeamRCIA</a:t>
            </a:r>
            <a:endParaRPr lang="en-AU" sz="3200" dirty="0">
              <a:solidFill>
                <a:srgbClr val="005B76"/>
              </a:solidFill>
              <a:latin typeface="AlternateGothic2 BT" panose="020B0608020202050204" pitchFamily="34" charset="0"/>
            </a:endParaRPr>
          </a:p>
        </p:txBody>
      </p:sp>
    </p:spTree>
    <p:extLst>
      <p:ext uri="{BB962C8B-B14F-4D97-AF65-F5344CB8AC3E}">
        <p14:creationId xmlns:p14="http://schemas.microsoft.com/office/powerpoint/2010/main" val="3133779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64" y="1130625"/>
            <a:ext cx="10598150" cy="2082800"/>
          </a:xfrm>
          <a:prstGeom prst="rect">
            <a:avLst/>
          </a:prstGeom>
        </p:spPr>
      </p:pic>
      <p:sp>
        <p:nvSpPr>
          <p:cNvPr id="3" name="Rectangle 2"/>
          <p:cNvSpPr/>
          <p:nvPr/>
        </p:nvSpPr>
        <p:spPr>
          <a:xfrm>
            <a:off x="913155" y="3326187"/>
            <a:ext cx="10080969" cy="2308324"/>
          </a:xfrm>
          <a:prstGeom prst="rect">
            <a:avLst/>
          </a:prstGeom>
        </p:spPr>
        <p:txBody>
          <a:bodyPr wrap="square">
            <a:spAutoFit/>
          </a:bodyPr>
          <a:lstStyle/>
          <a:p>
            <a:pPr fontAlgn="base"/>
            <a:r>
              <a:rPr lang="en-AU" b="1" dirty="0" smtClean="0">
                <a:solidFill>
                  <a:srgbClr val="007B9A"/>
                </a:solidFill>
                <a:effectLst/>
                <a:latin typeface="Open Sans"/>
              </a:rPr>
              <a:t>VISION</a:t>
            </a:r>
          </a:p>
          <a:p>
            <a:pPr fontAlgn="base"/>
            <a:r>
              <a:rPr lang="en-AU" b="0" dirty="0" smtClean="0">
                <a:solidFill>
                  <a:srgbClr val="003D4D"/>
                </a:solidFill>
                <a:effectLst/>
                <a:latin typeface="Open Sans"/>
              </a:rPr>
              <a:t>The Christian Initiation Australia Network CIAN  is a communication and support network for Australians who share the vision of the catechumenate. The CIAN is made up of Australian pastoral ministers, liturgists, catechists, theologians and all those interested in the Catechumenate. Their purpose is to share the vision and promote the practice of the Rite of Christian Initiation of Adults (RCIA)  through sharing ideas and challenges. The CIAN conduct ongoing formation at the national level.  CIAN Membership is open to all Australians who have a commitment to and work with RCIA in Australia.</a:t>
            </a:r>
            <a:endParaRPr lang="en-AU" b="0" dirty="0">
              <a:solidFill>
                <a:srgbClr val="003D4D"/>
              </a:solidFill>
              <a:effectLst/>
              <a:latin typeface="Open Sans"/>
            </a:endParaRPr>
          </a:p>
        </p:txBody>
      </p:sp>
      <p:sp>
        <p:nvSpPr>
          <p:cNvPr id="5" name="Rectangle 4"/>
          <p:cNvSpPr/>
          <p:nvPr/>
        </p:nvSpPr>
        <p:spPr>
          <a:xfrm>
            <a:off x="8015054" y="5341496"/>
            <a:ext cx="2951449" cy="369332"/>
          </a:xfrm>
          <a:prstGeom prst="rect">
            <a:avLst/>
          </a:prstGeom>
        </p:spPr>
        <p:txBody>
          <a:bodyPr wrap="none">
            <a:spAutoFit/>
          </a:bodyPr>
          <a:lstStyle/>
          <a:p>
            <a:r>
              <a:rPr lang="en-AU" dirty="0" smtClean="0">
                <a:hlinkClick r:id="rId4"/>
              </a:rPr>
              <a:t>https://www.cianetwork.net/</a:t>
            </a:r>
            <a:endParaRPr lang="en-AU" dirty="0"/>
          </a:p>
        </p:txBody>
      </p:sp>
      <p:sp>
        <p:nvSpPr>
          <p:cNvPr id="7" name="Rectangle 6"/>
          <p:cNvSpPr/>
          <p:nvPr/>
        </p:nvSpPr>
        <p:spPr>
          <a:xfrm>
            <a:off x="304800" y="203396"/>
            <a:ext cx="9655042"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8.	Christian </a:t>
            </a:r>
            <a:r>
              <a:rPr lang="en-AU" sz="3200" dirty="0">
                <a:solidFill>
                  <a:srgbClr val="005B76"/>
                </a:solidFill>
                <a:latin typeface="AlternateGothic2 BT" panose="020B0608020202050204" pitchFamily="34" charset="0"/>
              </a:rPr>
              <a:t>Initiation Australia Network (CIAN) &amp; </a:t>
            </a:r>
            <a:r>
              <a:rPr lang="en-AU" sz="3200" dirty="0" err="1">
                <a:solidFill>
                  <a:srgbClr val="005B76"/>
                </a:solidFill>
                <a:latin typeface="AlternateGothic2 BT" panose="020B0608020202050204" pitchFamily="34" charset="0"/>
              </a:rPr>
              <a:t>TeamRCIA</a:t>
            </a:r>
            <a:endParaRPr lang="en-AU" sz="3200" dirty="0">
              <a:solidFill>
                <a:srgbClr val="005B76"/>
              </a:solidFill>
              <a:latin typeface="AlternateGothic2 BT" panose="020B0608020202050204" pitchFamily="34" charset="0"/>
            </a:endParaRPr>
          </a:p>
        </p:txBody>
      </p:sp>
    </p:spTree>
    <p:extLst>
      <p:ext uri="{BB962C8B-B14F-4D97-AF65-F5344CB8AC3E}">
        <p14:creationId xmlns:p14="http://schemas.microsoft.com/office/powerpoint/2010/main" val="1608012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78936" y="1478372"/>
            <a:ext cx="7079755" cy="369332"/>
          </a:xfrm>
          <a:prstGeom prst="rect">
            <a:avLst/>
          </a:prstGeom>
        </p:spPr>
        <p:txBody>
          <a:bodyPr wrap="square">
            <a:spAutoFit/>
          </a:bodyPr>
          <a:lstStyle/>
          <a:p>
            <a:r>
              <a:rPr lang="en-AU" b="1" i="0" dirty="0" smtClean="0">
                <a:solidFill>
                  <a:srgbClr val="333333"/>
                </a:solidFill>
                <a:effectLst/>
                <a:latin typeface="arial" panose="020B0604020202020204" pitchFamily="34" charset="0"/>
              </a:rPr>
              <a:t> </a:t>
            </a:r>
            <a:endParaRPr lang="en-AU" b="1" baseline="30000" dirty="0">
              <a:solidFill>
                <a:srgbClr val="333333"/>
              </a:solidFill>
              <a:latin typeface="arial" panose="020B0604020202020204" pitchFamily="34" charset="0"/>
            </a:endParaRPr>
          </a:p>
        </p:txBody>
      </p:sp>
      <p:sp>
        <p:nvSpPr>
          <p:cNvPr id="3" name="Rectangle 2"/>
          <p:cNvSpPr/>
          <p:nvPr/>
        </p:nvSpPr>
        <p:spPr>
          <a:xfrm>
            <a:off x="317577" y="311454"/>
            <a:ext cx="9576560"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1.	The </a:t>
            </a:r>
            <a:r>
              <a:rPr lang="en-AU" sz="3200" dirty="0">
                <a:solidFill>
                  <a:srgbClr val="005B76"/>
                </a:solidFill>
                <a:latin typeface="AlternateGothic2 BT" panose="020B0608020202050204" pitchFamily="34" charset="0"/>
              </a:rPr>
              <a:t>Parish is the Curriculum – </a:t>
            </a:r>
            <a:r>
              <a:rPr lang="en-AU" sz="3200" i="1" dirty="0">
                <a:solidFill>
                  <a:srgbClr val="005B76"/>
                </a:solidFill>
                <a:latin typeface="AlternateGothic2 BT" panose="020B0608020202050204" pitchFamily="34" charset="0"/>
              </a:rPr>
              <a:t>Always</a:t>
            </a:r>
            <a:r>
              <a:rPr lang="en-AU" sz="3200" dirty="0">
                <a:solidFill>
                  <a:srgbClr val="005B76"/>
                </a:solidFill>
                <a:latin typeface="AlternateGothic2 BT" panose="020B0608020202050204" pitchFamily="34" charset="0"/>
              </a:rPr>
              <a:t> welcoming enquirers</a:t>
            </a:r>
          </a:p>
        </p:txBody>
      </p:sp>
      <p:sp>
        <p:nvSpPr>
          <p:cNvPr id="5" name="TextBox 4"/>
          <p:cNvSpPr txBox="1"/>
          <p:nvPr/>
        </p:nvSpPr>
        <p:spPr>
          <a:xfrm>
            <a:off x="826793" y="1582772"/>
            <a:ext cx="10200761" cy="3539430"/>
          </a:xfrm>
          <a:prstGeom prst="rect">
            <a:avLst/>
          </a:prstGeom>
          <a:noFill/>
        </p:spPr>
        <p:txBody>
          <a:bodyPr wrap="square" rtlCol="0">
            <a:spAutoFit/>
          </a:bodyPr>
          <a:lstStyle/>
          <a:p>
            <a:pPr marL="285750" indent="-285750">
              <a:buFont typeface="Arial" panose="020B0604020202020204" pitchFamily="34" charset="0"/>
              <a:buChar char="•"/>
            </a:pPr>
            <a:r>
              <a:rPr lang="en-AU" sz="2800" dirty="0" smtClean="0"/>
              <a:t>Your parish already provides plenty of resources – even small or less active parishes have good things to offer.</a:t>
            </a:r>
          </a:p>
          <a:p>
            <a:pPr marL="285750" indent="-285750">
              <a:buFont typeface="Arial" panose="020B0604020202020204" pitchFamily="34" charset="0"/>
              <a:buChar char="•"/>
            </a:pPr>
            <a:r>
              <a:rPr lang="en-AU" sz="2800" dirty="0" smtClean="0"/>
              <a:t>We must recognise that our ‘baptism matters’</a:t>
            </a:r>
          </a:p>
          <a:p>
            <a:pPr marL="285750" indent="-285750">
              <a:buFont typeface="Arial" panose="020B0604020202020204" pitchFamily="34" charset="0"/>
              <a:buChar char="•"/>
            </a:pPr>
            <a:r>
              <a:rPr lang="en-AU" sz="2800" dirty="0" smtClean="0"/>
              <a:t>We are called to share our faith (Matthew 28:19)</a:t>
            </a:r>
          </a:p>
          <a:p>
            <a:pPr marL="285750" indent="-285750">
              <a:buFont typeface="Arial" panose="020B0604020202020204" pitchFamily="34" charset="0"/>
              <a:buChar char="•"/>
            </a:pPr>
            <a:r>
              <a:rPr lang="en-AU" sz="2800" dirty="0" smtClean="0"/>
              <a:t>Your parish (you, the priest and everyone else) is the best resource you have to enable you to share your faith, and to grow more ‘missionary disciples’ (other people who want to share their faith).</a:t>
            </a:r>
          </a:p>
          <a:p>
            <a:pPr marL="285750" indent="-285750">
              <a:buFont typeface="Arial" panose="020B0604020202020204" pitchFamily="34" charset="0"/>
              <a:buChar char="•"/>
            </a:pPr>
            <a:r>
              <a:rPr lang="en-AU" sz="2800" dirty="0" smtClean="0"/>
              <a:t>But how do we make this a reality?</a:t>
            </a:r>
            <a:endParaRPr lang="en-AU" sz="2800" dirty="0"/>
          </a:p>
        </p:txBody>
      </p:sp>
    </p:spTree>
    <p:extLst>
      <p:ext uri="{BB962C8B-B14F-4D97-AF65-F5344CB8AC3E}">
        <p14:creationId xmlns:p14="http://schemas.microsoft.com/office/powerpoint/2010/main" val="3703594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2147" y="393413"/>
            <a:ext cx="4229043"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9.	Name </a:t>
            </a:r>
            <a:r>
              <a:rPr lang="en-AU" sz="3200" dirty="0">
                <a:solidFill>
                  <a:srgbClr val="005B76"/>
                </a:solidFill>
                <a:latin typeface="AlternateGothic2 BT" panose="020B0608020202050204" pitchFamily="34" charset="0"/>
              </a:rPr>
              <a:t>your best resource</a:t>
            </a:r>
          </a:p>
        </p:txBody>
      </p:sp>
      <p:sp>
        <p:nvSpPr>
          <p:cNvPr id="3" name="TextBox 2"/>
          <p:cNvSpPr txBox="1"/>
          <p:nvPr/>
        </p:nvSpPr>
        <p:spPr>
          <a:xfrm>
            <a:off x="985581" y="1565978"/>
            <a:ext cx="10041973" cy="2062103"/>
          </a:xfrm>
          <a:prstGeom prst="rect">
            <a:avLst/>
          </a:prstGeom>
          <a:noFill/>
        </p:spPr>
        <p:txBody>
          <a:bodyPr wrap="square" rtlCol="0">
            <a:spAutoFit/>
          </a:bodyPr>
          <a:lstStyle/>
          <a:p>
            <a:pPr marL="285750" indent="-285750">
              <a:buFont typeface="Arial" panose="020B0604020202020204" pitchFamily="34" charset="0"/>
              <a:buChar char="•"/>
            </a:pPr>
            <a:r>
              <a:rPr lang="en-AU" sz="3200" dirty="0" smtClean="0"/>
              <a:t>Does your parish or diocese have a great resource that can be shared?</a:t>
            </a:r>
          </a:p>
          <a:p>
            <a:pPr marL="285750" indent="-285750">
              <a:buFont typeface="Arial" panose="020B0604020202020204" pitchFamily="34" charset="0"/>
              <a:buChar char="•"/>
            </a:pPr>
            <a:r>
              <a:rPr lang="en-AU" sz="3200" dirty="0" smtClean="0"/>
              <a:t>What</a:t>
            </a:r>
            <a:r>
              <a:rPr lang="en-AU" dirty="0" smtClean="0"/>
              <a:t> </a:t>
            </a:r>
            <a:r>
              <a:rPr lang="en-AU" sz="3200" dirty="0" smtClean="0"/>
              <a:t>has been the most useful resource you have used for RCIA?</a:t>
            </a:r>
            <a:endParaRPr lang="en-AU" sz="3200" dirty="0"/>
          </a:p>
        </p:txBody>
      </p:sp>
    </p:spTree>
    <p:extLst>
      <p:ext uri="{BB962C8B-B14F-4D97-AF65-F5344CB8AC3E}">
        <p14:creationId xmlns:p14="http://schemas.microsoft.com/office/powerpoint/2010/main" val="4226250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23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78936" y="1478372"/>
            <a:ext cx="7079755" cy="369332"/>
          </a:xfrm>
          <a:prstGeom prst="rect">
            <a:avLst/>
          </a:prstGeom>
        </p:spPr>
        <p:txBody>
          <a:bodyPr wrap="square">
            <a:spAutoFit/>
          </a:bodyPr>
          <a:lstStyle/>
          <a:p>
            <a:r>
              <a:rPr lang="en-AU" b="1" i="0" dirty="0" smtClean="0">
                <a:solidFill>
                  <a:srgbClr val="333333"/>
                </a:solidFill>
                <a:effectLst/>
                <a:latin typeface="arial" panose="020B0604020202020204" pitchFamily="34" charset="0"/>
              </a:rPr>
              <a:t> </a:t>
            </a:r>
            <a:endParaRPr lang="en-AU" b="1" baseline="30000" dirty="0">
              <a:solidFill>
                <a:srgbClr val="333333"/>
              </a:solidFill>
              <a:latin typeface="arial" panose="020B0604020202020204" pitchFamily="34" charset="0"/>
            </a:endParaRPr>
          </a:p>
        </p:txBody>
      </p:sp>
      <p:sp>
        <p:nvSpPr>
          <p:cNvPr id="3" name="Rectangle 2"/>
          <p:cNvSpPr/>
          <p:nvPr/>
        </p:nvSpPr>
        <p:spPr>
          <a:xfrm>
            <a:off x="317577" y="311454"/>
            <a:ext cx="9576560"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1.	The </a:t>
            </a:r>
            <a:r>
              <a:rPr lang="en-AU" sz="3200" dirty="0">
                <a:solidFill>
                  <a:srgbClr val="005B76"/>
                </a:solidFill>
                <a:latin typeface="AlternateGothic2 BT" panose="020B0608020202050204" pitchFamily="34" charset="0"/>
              </a:rPr>
              <a:t>Parish is the Curriculum – </a:t>
            </a:r>
            <a:r>
              <a:rPr lang="en-AU" sz="3200" i="1" dirty="0">
                <a:solidFill>
                  <a:srgbClr val="005B76"/>
                </a:solidFill>
                <a:latin typeface="AlternateGothic2 BT" panose="020B0608020202050204" pitchFamily="34" charset="0"/>
              </a:rPr>
              <a:t>Always</a:t>
            </a:r>
            <a:r>
              <a:rPr lang="en-AU" sz="3200" dirty="0">
                <a:solidFill>
                  <a:srgbClr val="005B76"/>
                </a:solidFill>
                <a:latin typeface="AlternateGothic2 BT" panose="020B0608020202050204" pitchFamily="34" charset="0"/>
              </a:rPr>
              <a:t> welcoming enquirers</a:t>
            </a:r>
          </a:p>
        </p:txBody>
      </p:sp>
      <p:sp>
        <p:nvSpPr>
          <p:cNvPr id="5" name="TextBox 4"/>
          <p:cNvSpPr txBox="1"/>
          <p:nvPr/>
        </p:nvSpPr>
        <p:spPr>
          <a:xfrm>
            <a:off x="837744" y="1604307"/>
            <a:ext cx="8475995" cy="3970318"/>
          </a:xfrm>
          <a:prstGeom prst="rect">
            <a:avLst/>
          </a:prstGeom>
          <a:noFill/>
        </p:spPr>
        <p:txBody>
          <a:bodyPr wrap="square" rtlCol="0">
            <a:spAutoFit/>
          </a:bodyPr>
          <a:lstStyle/>
          <a:p>
            <a:pPr marL="285750" indent="-285750">
              <a:buFont typeface="Arial" panose="020B0604020202020204" pitchFamily="34" charset="0"/>
              <a:buChar char="•"/>
            </a:pPr>
            <a:r>
              <a:rPr lang="en-AU" sz="2800" dirty="0" smtClean="0"/>
              <a:t>Good question!</a:t>
            </a:r>
          </a:p>
          <a:p>
            <a:pPr marL="285750" indent="-285750">
              <a:buFont typeface="Arial" panose="020B0604020202020204" pitchFamily="34" charset="0"/>
              <a:buChar char="•"/>
            </a:pPr>
            <a:r>
              <a:rPr lang="en-AU" sz="2800" dirty="0" smtClean="0"/>
              <a:t>It will require good leadership, it may need cultural change, hearts open to the Holy Spirit.</a:t>
            </a:r>
          </a:p>
          <a:p>
            <a:pPr marL="285750" indent="-285750">
              <a:buFont typeface="Arial" panose="020B0604020202020204" pitchFamily="34" charset="0"/>
              <a:buChar char="•"/>
            </a:pPr>
            <a:r>
              <a:rPr lang="en-AU" sz="2800" dirty="0" smtClean="0"/>
              <a:t>Culturally – we must move from the idea that ‘RCIA’ is confined to RCIA meetings and the time frame of ‘September – Easter’.</a:t>
            </a:r>
          </a:p>
          <a:p>
            <a:pPr marL="285750" indent="-285750">
              <a:buFont typeface="Arial" panose="020B0604020202020204" pitchFamily="34" charset="0"/>
              <a:buChar char="•"/>
            </a:pPr>
            <a:r>
              <a:rPr lang="en-AU" sz="2800" dirty="0" smtClean="0"/>
              <a:t>It must be all year round – we must be ready to welcome with open arms catechumen and candidates.</a:t>
            </a:r>
          </a:p>
          <a:p>
            <a:pPr marL="285750" indent="-285750">
              <a:buFont typeface="Arial" panose="020B0604020202020204" pitchFamily="34" charset="0"/>
              <a:buChar char="•"/>
            </a:pPr>
            <a:r>
              <a:rPr lang="en-AU" sz="2800" dirty="0" smtClean="0"/>
              <a:t>But how?</a:t>
            </a:r>
            <a:endParaRPr lang="en-AU" sz="2800" dirty="0"/>
          </a:p>
        </p:txBody>
      </p:sp>
    </p:spTree>
    <p:extLst>
      <p:ext uri="{BB962C8B-B14F-4D97-AF65-F5344CB8AC3E}">
        <p14:creationId xmlns:p14="http://schemas.microsoft.com/office/powerpoint/2010/main" val="5504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3074" name="Picture 2" descr="Your Parish Is the Curricu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935" y="1531034"/>
            <a:ext cx="2959955" cy="4451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6333" y="1467537"/>
            <a:ext cx="5179774" cy="3693319"/>
          </a:xfrm>
          <a:prstGeom prst="rect">
            <a:avLst/>
          </a:prstGeom>
          <a:noFill/>
        </p:spPr>
        <p:txBody>
          <a:bodyPr wrap="square" rtlCol="0">
            <a:spAutoFit/>
          </a:bodyPr>
          <a:lstStyle/>
          <a:p>
            <a:pPr algn="ctr"/>
            <a:r>
              <a:rPr lang="en-AU" b="1" dirty="0" smtClean="0">
                <a:solidFill>
                  <a:srgbClr val="006176"/>
                </a:solidFill>
              </a:rPr>
              <a:t>SHARE THIS BOOK!</a:t>
            </a:r>
          </a:p>
          <a:p>
            <a:endParaRPr lang="en-AU" b="1" dirty="0"/>
          </a:p>
          <a:p>
            <a:r>
              <a:rPr lang="en-AU" b="1" dirty="0" smtClean="0"/>
              <a:t>Diana </a:t>
            </a:r>
            <a:r>
              <a:rPr lang="en-AU" b="1" dirty="0" err="1" smtClean="0"/>
              <a:t>Macalintal</a:t>
            </a:r>
            <a:endParaRPr lang="en-AU" b="1" dirty="0" smtClean="0"/>
          </a:p>
          <a:p>
            <a:r>
              <a:rPr lang="en-AU" dirty="0" smtClean="0"/>
              <a:t>Liturgical </a:t>
            </a:r>
            <a:r>
              <a:rPr lang="en-AU" dirty="0"/>
              <a:t>Press, Minnesota, USA</a:t>
            </a:r>
          </a:p>
          <a:p>
            <a:r>
              <a:rPr lang="en-AU" dirty="0"/>
              <a:t>ISBN 978-0-8146-4465-2</a:t>
            </a:r>
          </a:p>
          <a:p>
            <a:r>
              <a:rPr lang="en-AU" dirty="0"/>
              <a:t>ISBN 978-0-8146-4488-1 (e-book)</a:t>
            </a:r>
          </a:p>
          <a:p>
            <a:r>
              <a:rPr lang="en-AU" dirty="0"/>
              <a:t>For more details:  </a:t>
            </a:r>
            <a:r>
              <a:rPr lang="en-AU" u="sng" dirty="0">
                <a:hlinkClick r:id="rId4"/>
              </a:rPr>
              <a:t>https://litpress.org/Products/4465/Your-Parish-Is-the-Curriculum</a:t>
            </a:r>
            <a:endParaRPr lang="en-AU" dirty="0"/>
          </a:p>
          <a:p>
            <a:r>
              <a:rPr lang="en-AU" dirty="0"/>
              <a:t>Approximate cost:  $19.95 </a:t>
            </a:r>
            <a:r>
              <a:rPr lang="en-AU" dirty="0" smtClean="0"/>
              <a:t>US</a:t>
            </a:r>
          </a:p>
          <a:p>
            <a:r>
              <a:rPr lang="en-AU" dirty="0" smtClean="0"/>
              <a:t>(Last week was $33.87 at Angus &amp; Robertson – Australia)</a:t>
            </a:r>
            <a:endParaRPr lang="en-AU" dirty="0"/>
          </a:p>
          <a:p>
            <a:r>
              <a:rPr lang="en-AU" dirty="0"/>
              <a:t>Publication Date:  3 May 2018</a:t>
            </a:r>
          </a:p>
        </p:txBody>
      </p:sp>
      <p:sp>
        <p:nvSpPr>
          <p:cNvPr id="3" name="Rectangle 2"/>
          <p:cNvSpPr/>
          <p:nvPr/>
        </p:nvSpPr>
        <p:spPr>
          <a:xfrm>
            <a:off x="562145" y="453816"/>
            <a:ext cx="9545533"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1.	The Parish is the Curriculum – </a:t>
            </a:r>
            <a:r>
              <a:rPr lang="en-AU" sz="3200" i="1" dirty="0">
                <a:solidFill>
                  <a:srgbClr val="005B76"/>
                </a:solidFill>
                <a:latin typeface="AlternateGothic2 BT" panose="020B0608020202050204" pitchFamily="34" charset="0"/>
              </a:rPr>
              <a:t>Always</a:t>
            </a:r>
            <a:r>
              <a:rPr lang="en-AU" sz="3200" dirty="0">
                <a:solidFill>
                  <a:srgbClr val="005B76"/>
                </a:solidFill>
                <a:latin typeface="AlternateGothic2 BT" panose="020B0608020202050204" pitchFamily="34" charset="0"/>
              </a:rPr>
              <a:t> welcoming enquirers</a:t>
            </a:r>
          </a:p>
        </p:txBody>
      </p:sp>
    </p:spTree>
    <p:extLst>
      <p:ext uri="{BB962C8B-B14F-4D97-AF65-F5344CB8AC3E}">
        <p14:creationId xmlns:p14="http://schemas.microsoft.com/office/powerpoint/2010/main" val="1348935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78936" y="1478372"/>
            <a:ext cx="7079755" cy="2954655"/>
          </a:xfrm>
          <a:prstGeom prst="rect">
            <a:avLst/>
          </a:prstGeom>
        </p:spPr>
        <p:txBody>
          <a:bodyPr wrap="square">
            <a:spAutoFit/>
          </a:bodyPr>
          <a:lstStyle/>
          <a:p>
            <a:r>
              <a:rPr lang="en-AU" b="1" i="0" dirty="0" smtClean="0">
                <a:solidFill>
                  <a:srgbClr val="333333"/>
                </a:solidFill>
                <a:effectLst/>
                <a:latin typeface="arial" panose="020B0604020202020204" pitchFamily="34" charset="0"/>
              </a:rPr>
              <a:t>§ 118 §</a:t>
            </a:r>
            <a:r>
              <a:rPr lang="en-AU" b="0" i="0" dirty="0" smtClean="0">
                <a:solidFill>
                  <a:srgbClr val="333333"/>
                </a:solidFill>
                <a:effectLst/>
                <a:latin typeface="Arial" panose="020B0604020202020204" pitchFamily="34" charset="0"/>
              </a:rPr>
              <a:t>    </a:t>
            </a:r>
            <a:r>
              <a:rPr lang="en-AU" b="1" i="0" dirty="0" smtClean="0">
                <a:solidFill>
                  <a:srgbClr val="333333"/>
                </a:solidFill>
                <a:effectLst/>
                <a:latin typeface="arial" panose="020B0604020202020204" pitchFamily="34" charset="0"/>
              </a:rPr>
              <a:t>1) The Parish </a:t>
            </a:r>
            <a:r>
              <a:rPr lang="en-AU" b="1" i="1" dirty="0" smtClean="0">
                <a:solidFill>
                  <a:srgbClr val="333333"/>
                </a:solidFill>
                <a:effectLst/>
                <a:latin typeface="arial" panose="020B0604020202020204" pitchFamily="34" charset="0"/>
              </a:rPr>
              <a:t>Is</a:t>
            </a:r>
            <a:r>
              <a:rPr lang="en-AU" b="1" i="0" dirty="0" smtClean="0">
                <a:solidFill>
                  <a:srgbClr val="333333"/>
                </a:solidFill>
                <a:effectLst/>
                <a:latin typeface="arial" panose="020B0604020202020204" pitchFamily="34" charset="0"/>
              </a:rPr>
              <a:t> the Curriculum</a:t>
            </a:r>
            <a:r>
              <a:rPr lang="en-AU" dirty="0" smtClean="0"/>
              <a:t/>
            </a:r>
            <a:br>
              <a:rPr lang="en-AU" dirty="0" smtClean="0"/>
            </a:br>
            <a:r>
              <a:rPr lang="en-AU" b="0" i="0" dirty="0" smtClean="0">
                <a:solidFill>
                  <a:srgbClr val="333333"/>
                </a:solidFill>
                <a:effectLst/>
                <a:latin typeface="Arial" panose="020B0604020202020204" pitchFamily="34" charset="0"/>
              </a:rPr>
              <a:t>While this pastoral plan is concerned primarily with intentional adult faith formation programs, the success of such efforts rests very much on the quality and total fabric of parish life. This includes, for example, "the quality of the liturgies, the extent of shared decision making, the priorities in the parish budget, the degree of commitment to social justice, the quality of the other catechetical programs."</a:t>
            </a:r>
            <a:r>
              <a:rPr lang="en-AU" b="1" u="none" strike="noStrike" baseline="30000" dirty="0" smtClean="0">
                <a:solidFill>
                  <a:srgbClr val="333333"/>
                </a:solidFill>
                <a:effectLst/>
                <a:latin typeface="arial" panose="020B0604020202020204" pitchFamily="34" charset="0"/>
                <a:hlinkClick r:id="rId3"/>
              </a:rPr>
              <a:t>88</a:t>
            </a:r>
            <a:endParaRPr lang="en-AU" b="1" u="none" strike="noStrike" baseline="30000" dirty="0" smtClean="0">
              <a:solidFill>
                <a:srgbClr val="333333"/>
              </a:solidFill>
              <a:effectLst/>
              <a:latin typeface="arial" panose="020B0604020202020204" pitchFamily="34" charset="0"/>
            </a:endParaRPr>
          </a:p>
          <a:p>
            <a:endParaRPr lang="en-AU" b="1" baseline="30000" dirty="0">
              <a:solidFill>
                <a:srgbClr val="333333"/>
              </a:solidFill>
              <a:latin typeface="arial" panose="020B0604020202020204" pitchFamily="34" charset="0"/>
            </a:endParaRPr>
          </a:p>
          <a:p>
            <a:r>
              <a:rPr lang="en-AU" b="1" baseline="30000" dirty="0" smtClean="0">
                <a:solidFill>
                  <a:srgbClr val="333333"/>
                </a:solidFill>
                <a:latin typeface="arial" panose="020B0604020202020204" pitchFamily="34" charset="0"/>
                <a:hlinkClick r:id="rId4"/>
              </a:rPr>
              <a:t>Our Hearts Were Burning Within Us </a:t>
            </a:r>
            <a:r>
              <a:rPr lang="en-AU" b="1" baseline="30000" dirty="0" smtClean="0">
                <a:solidFill>
                  <a:srgbClr val="333333"/>
                </a:solidFill>
                <a:latin typeface="arial" panose="020B0604020202020204" pitchFamily="34" charset="0"/>
              </a:rPr>
              <a:t>– A Pastoral</a:t>
            </a:r>
            <a:r>
              <a:rPr lang="en-AU" b="1" dirty="0" smtClean="0">
                <a:solidFill>
                  <a:srgbClr val="333333"/>
                </a:solidFill>
                <a:latin typeface="arial" panose="020B0604020202020204" pitchFamily="34" charset="0"/>
              </a:rPr>
              <a:t> </a:t>
            </a:r>
            <a:r>
              <a:rPr lang="en-AU" b="1" baseline="30000" dirty="0">
                <a:solidFill>
                  <a:srgbClr val="333333"/>
                </a:solidFill>
                <a:latin typeface="arial" panose="020B0604020202020204" pitchFamily="34" charset="0"/>
              </a:rPr>
              <a:t>Plan for Adult Faith Formation in the United States – USCCB </a:t>
            </a:r>
          </a:p>
        </p:txBody>
      </p:sp>
      <p:sp>
        <p:nvSpPr>
          <p:cNvPr id="3" name="Rectangle 2"/>
          <p:cNvSpPr/>
          <p:nvPr/>
        </p:nvSpPr>
        <p:spPr>
          <a:xfrm>
            <a:off x="321225" y="311454"/>
            <a:ext cx="9572911" cy="584775"/>
          </a:xfrm>
          <a:prstGeom prst="rect">
            <a:avLst/>
          </a:prstGeom>
        </p:spPr>
        <p:txBody>
          <a:bodyPr wrap="square">
            <a:spAutoFit/>
          </a:bodyPr>
          <a:lstStyle/>
          <a:p>
            <a:pPr lvl="0"/>
            <a:r>
              <a:rPr lang="en-AU" sz="3200" dirty="0" smtClean="0">
                <a:solidFill>
                  <a:srgbClr val="005B76"/>
                </a:solidFill>
                <a:latin typeface="AlternateGothic2 BT" panose="020B0608020202050204" pitchFamily="34" charset="0"/>
              </a:rPr>
              <a:t>1.	The </a:t>
            </a:r>
            <a:r>
              <a:rPr lang="en-AU" sz="3200" dirty="0">
                <a:solidFill>
                  <a:srgbClr val="005B76"/>
                </a:solidFill>
                <a:latin typeface="AlternateGothic2 BT" panose="020B0608020202050204" pitchFamily="34" charset="0"/>
              </a:rPr>
              <a:t>Parish is the Curriculum – </a:t>
            </a:r>
            <a:r>
              <a:rPr lang="en-AU" sz="3200" i="1" dirty="0">
                <a:solidFill>
                  <a:srgbClr val="005B76"/>
                </a:solidFill>
                <a:latin typeface="AlternateGothic2 BT" panose="020B0608020202050204" pitchFamily="34" charset="0"/>
              </a:rPr>
              <a:t>Always</a:t>
            </a:r>
            <a:r>
              <a:rPr lang="en-AU" sz="3200" dirty="0">
                <a:solidFill>
                  <a:srgbClr val="005B76"/>
                </a:solidFill>
                <a:latin typeface="AlternateGothic2 BT" panose="020B0608020202050204" pitchFamily="34" charset="0"/>
              </a:rPr>
              <a:t> welcoming enquirers</a:t>
            </a:r>
          </a:p>
        </p:txBody>
      </p:sp>
    </p:spTree>
    <p:extLst>
      <p:ext uri="{BB962C8B-B14F-4D97-AF65-F5344CB8AC3E}">
        <p14:creationId xmlns:p14="http://schemas.microsoft.com/office/powerpoint/2010/main" val="1667848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3" name="AutoShape 4" descr="Image result for alpha in a catholic context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8"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Rectangle 1"/>
          <p:cNvSpPr/>
          <p:nvPr/>
        </p:nvSpPr>
        <p:spPr>
          <a:xfrm>
            <a:off x="567620" y="312738"/>
            <a:ext cx="8992513" cy="584775"/>
          </a:xfrm>
          <a:prstGeom prst="rect">
            <a:avLst/>
          </a:prstGeom>
        </p:spPr>
        <p:txBody>
          <a:bodyPr wrap="square">
            <a:spAutoFit/>
          </a:bodyPr>
          <a:lstStyle/>
          <a:p>
            <a:pPr lvl="0"/>
            <a:r>
              <a:rPr lang="en-AU" sz="3200" dirty="0">
                <a:solidFill>
                  <a:srgbClr val="005B76"/>
                </a:solidFill>
                <a:latin typeface="AlternateGothic2 BT" panose="020B0608020202050204" pitchFamily="34" charset="0"/>
              </a:rPr>
              <a:t>1.	The Parish is the Curriculum – </a:t>
            </a:r>
            <a:r>
              <a:rPr lang="en-AU" sz="3200" i="1" dirty="0">
                <a:solidFill>
                  <a:srgbClr val="005B76"/>
                </a:solidFill>
                <a:latin typeface="AlternateGothic2 BT" panose="020B0608020202050204" pitchFamily="34" charset="0"/>
              </a:rPr>
              <a:t>Always</a:t>
            </a:r>
            <a:r>
              <a:rPr lang="en-AU" sz="3200" dirty="0">
                <a:solidFill>
                  <a:srgbClr val="005B76"/>
                </a:solidFill>
                <a:latin typeface="AlternateGothic2 BT" panose="020B0608020202050204" pitchFamily="34" charset="0"/>
              </a:rPr>
              <a:t> welcoming enquirers</a:t>
            </a:r>
          </a:p>
        </p:txBody>
      </p:sp>
      <p:pic>
        <p:nvPicPr>
          <p:cNvPr id="7" name="Picture 6"/>
          <p:cNvPicPr>
            <a:picLocks noChangeAspect="1"/>
          </p:cNvPicPr>
          <p:nvPr/>
        </p:nvPicPr>
        <p:blipFill>
          <a:blip r:embed="rId3"/>
          <a:stretch>
            <a:fillRect/>
          </a:stretch>
        </p:blipFill>
        <p:spPr>
          <a:xfrm>
            <a:off x="6174281" y="1437761"/>
            <a:ext cx="3933398" cy="3933398"/>
          </a:xfrm>
          <a:prstGeom prst="rect">
            <a:avLst/>
          </a:prstGeom>
        </p:spPr>
      </p:pic>
      <p:sp>
        <p:nvSpPr>
          <p:cNvPr id="8" name="TextBox 7"/>
          <p:cNvSpPr txBox="1"/>
          <p:nvPr/>
        </p:nvSpPr>
        <p:spPr>
          <a:xfrm>
            <a:off x="678956" y="1861653"/>
            <a:ext cx="4550098" cy="369332"/>
          </a:xfrm>
          <a:prstGeom prst="rect">
            <a:avLst/>
          </a:prstGeom>
          <a:noFill/>
        </p:spPr>
        <p:txBody>
          <a:bodyPr wrap="square" rtlCol="0">
            <a:spAutoFit/>
          </a:bodyPr>
          <a:lstStyle/>
          <a:p>
            <a:r>
              <a:rPr lang="en-AU" dirty="0">
                <a:hlinkClick r:id="rId4"/>
              </a:rPr>
              <a:t>https://australia.alpha.org/blog/catholic</a:t>
            </a:r>
            <a:endParaRPr lang="en-AU" dirty="0"/>
          </a:p>
        </p:txBody>
      </p:sp>
    </p:spTree>
    <p:extLst>
      <p:ext uri="{BB962C8B-B14F-4D97-AF65-F5344CB8AC3E}">
        <p14:creationId xmlns:p14="http://schemas.microsoft.com/office/powerpoint/2010/main" val="404341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 name="Picture 2"/>
          <p:cNvPicPr>
            <a:picLocks noChangeAspect="1"/>
          </p:cNvPicPr>
          <p:nvPr/>
        </p:nvPicPr>
        <p:blipFill>
          <a:blip r:embed="rId3"/>
          <a:stretch>
            <a:fillRect/>
          </a:stretch>
        </p:blipFill>
        <p:spPr>
          <a:xfrm>
            <a:off x="2587700" y="1286729"/>
            <a:ext cx="2555837" cy="3710086"/>
          </a:xfrm>
          <a:prstGeom prst="rect">
            <a:avLst/>
          </a:prstGeom>
        </p:spPr>
      </p:pic>
      <p:pic>
        <p:nvPicPr>
          <p:cNvPr id="5" name="Picture 4"/>
          <p:cNvPicPr>
            <a:picLocks noChangeAspect="1"/>
          </p:cNvPicPr>
          <p:nvPr/>
        </p:nvPicPr>
        <p:blipFill>
          <a:blip r:embed="rId4"/>
          <a:stretch>
            <a:fillRect/>
          </a:stretch>
        </p:blipFill>
        <p:spPr>
          <a:xfrm>
            <a:off x="6091053" y="1265296"/>
            <a:ext cx="2799926" cy="3731519"/>
          </a:xfrm>
          <a:prstGeom prst="rect">
            <a:avLst/>
          </a:prstGeom>
        </p:spPr>
      </p:pic>
      <p:sp>
        <p:nvSpPr>
          <p:cNvPr id="7" name="TextBox 6"/>
          <p:cNvSpPr txBox="1"/>
          <p:nvPr/>
        </p:nvSpPr>
        <p:spPr>
          <a:xfrm>
            <a:off x="3704979" y="5265179"/>
            <a:ext cx="3517137" cy="369332"/>
          </a:xfrm>
          <a:prstGeom prst="rect">
            <a:avLst/>
          </a:prstGeom>
          <a:noFill/>
        </p:spPr>
        <p:txBody>
          <a:bodyPr wrap="square" rtlCol="0">
            <a:spAutoFit/>
          </a:bodyPr>
          <a:lstStyle/>
          <a:p>
            <a:r>
              <a:rPr lang="en-AU" b="1" dirty="0" smtClean="0"/>
              <a:t>Pauline Books and Media - $24.95 </a:t>
            </a:r>
            <a:endParaRPr lang="en-AU" b="1" dirty="0"/>
          </a:p>
        </p:txBody>
      </p:sp>
      <p:sp>
        <p:nvSpPr>
          <p:cNvPr id="8" name="Rectangle 7"/>
          <p:cNvSpPr/>
          <p:nvPr/>
        </p:nvSpPr>
        <p:spPr>
          <a:xfrm>
            <a:off x="521269" y="348238"/>
            <a:ext cx="4132863" cy="584775"/>
          </a:xfrm>
          <a:prstGeom prst="rect">
            <a:avLst/>
          </a:prstGeom>
        </p:spPr>
        <p:txBody>
          <a:bodyPr wrap="none">
            <a:spAutoFit/>
          </a:bodyPr>
          <a:lstStyle/>
          <a:p>
            <a:pPr lvl="0"/>
            <a:r>
              <a:rPr lang="en-AU" sz="3200" dirty="0">
                <a:solidFill>
                  <a:srgbClr val="005B76"/>
                </a:solidFill>
                <a:latin typeface="AlternateGothic2 BT" panose="020B0608020202050204" pitchFamily="34" charset="0"/>
              </a:rPr>
              <a:t>2.	The Essential Resources</a:t>
            </a:r>
          </a:p>
        </p:txBody>
      </p:sp>
    </p:spTree>
    <p:extLst>
      <p:ext uri="{BB962C8B-B14F-4D97-AF65-F5344CB8AC3E}">
        <p14:creationId xmlns:p14="http://schemas.microsoft.com/office/powerpoint/2010/main" val="641381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87" y="5634511"/>
            <a:ext cx="1755648" cy="1097280"/>
          </a:xfrm>
          <a:prstGeom prst="rect">
            <a:avLst/>
          </a:prstGeom>
        </p:spPr>
      </p:pic>
      <p:cxnSp>
        <p:nvCxnSpPr>
          <p:cNvPr id="6" name="Straight Connector 5"/>
          <p:cNvCxnSpPr/>
          <p:nvPr/>
        </p:nvCxnSpPr>
        <p:spPr>
          <a:xfrm flipV="1">
            <a:off x="2108048" y="6411752"/>
            <a:ext cx="9472527" cy="27376"/>
          </a:xfrm>
          <a:prstGeom prst="line">
            <a:avLst/>
          </a:prstGeom>
          <a:ln w="28575">
            <a:solidFill>
              <a:srgbClr val="006176"/>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nrsv bib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103" y="806536"/>
            <a:ext cx="3505200" cy="52578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5646" y="311281"/>
            <a:ext cx="4132863" cy="584775"/>
          </a:xfrm>
          <a:prstGeom prst="rect">
            <a:avLst/>
          </a:prstGeom>
        </p:spPr>
        <p:txBody>
          <a:bodyPr wrap="none">
            <a:spAutoFit/>
          </a:bodyPr>
          <a:lstStyle/>
          <a:p>
            <a:pPr lvl="0"/>
            <a:r>
              <a:rPr lang="en-AU" sz="3200" dirty="0" smtClean="0">
                <a:solidFill>
                  <a:srgbClr val="005B76"/>
                </a:solidFill>
                <a:latin typeface="AlternateGothic2 BT" panose="020B0608020202050204" pitchFamily="34" charset="0"/>
              </a:rPr>
              <a:t>2.	The Essential Resources</a:t>
            </a:r>
            <a:endParaRPr lang="en-AU" sz="3200" dirty="0">
              <a:solidFill>
                <a:srgbClr val="005B76"/>
              </a:solidFill>
              <a:latin typeface="AlternateGothic2 BT" panose="020B0608020202050204" pitchFamily="34" charset="0"/>
            </a:endParaRPr>
          </a:p>
        </p:txBody>
      </p:sp>
    </p:spTree>
    <p:extLst>
      <p:ext uri="{BB962C8B-B14F-4D97-AF65-F5344CB8AC3E}">
        <p14:creationId xmlns:p14="http://schemas.microsoft.com/office/powerpoint/2010/main" val="62861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4889</TotalTime>
  <Words>1064</Words>
  <Application>Microsoft Office PowerPoint</Application>
  <PresentationFormat>Widescreen</PresentationFormat>
  <Paragraphs>122</Paragraphs>
  <Slides>31</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AlternateGothic2 BT</vt:lpstr>
      <vt:lpstr>Arial</vt:lpstr>
      <vt:lpstr>Arial</vt:lpstr>
      <vt:lpstr>Calibri</vt:lpstr>
      <vt:lpstr>Calibri Light</vt:lpstr>
      <vt:lpstr>Open Sans</vt:lpstr>
      <vt:lpstr>Office Theme</vt:lpstr>
      <vt:lpstr>Acrobat Document</vt:lpstr>
      <vt:lpstr>Resources for Sharing our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A. Brewer</dc:creator>
  <cp:lastModifiedBy>Sharon A. Brewer</cp:lastModifiedBy>
  <cp:revision>47</cp:revision>
  <cp:lastPrinted>2018-10-05T02:02:48Z</cp:lastPrinted>
  <dcterms:created xsi:type="dcterms:W3CDTF">2018-10-03T22:21:54Z</dcterms:created>
  <dcterms:modified xsi:type="dcterms:W3CDTF">2018-10-11T19:51:03Z</dcterms:modified>
</cp:coreProperties>
</file>